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8" r:id="rId6"/>
    <p:sldId id="267" r:id="rId7"/>
    <p:sldId id="259" r:id="rId8"/>
    <p:sldId id="260" r:id="rId9"/>
    <p:sldId id="268" r:id="rId10"/>
    <p:sldId id="269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pos="32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Lee" initials="TL" lastIdx="12" clrIdx="0">
    <p:extLst>
      <p:ext uri="{19B8F6BF-5375-455C-9EA6-DF929625EA0E}">
        <p15:presenceInfo xmlns:p15="http://schemas.microsoft.com/office/powerpoint/2012/main" userId="S::Lee@nlc.org::f9f13f9f-1541-48c9-8bcd-80e3768713c2" providerId="AD"/>
      </p:ext>
    </p:extLst>
  </p:cmAuthor>
  <p:cmAuthor id="2" name="Karen Nava" initials="KN" lastIdx="4" clrIdx="1">
    <p:extLst>
      <p:ext uri="{19B8F6BF-5375-455C-9EA6-DF929625EA0E}">
        <p15:presenceInfo xmlns:p15="http://schemas.microsoft.com/office/powerpoint/2012/main" userId="S::nava@nlc.org::aa45efb0-a3b3-4a6b-aa8b-24d91c8dd9ba" providerId="AD"/>
      </p:ext>
    </p:extLst>
  </p:cmAuthor>
  <p:cmAuthor id="3" name="Lena Geraghty" initials="LG" lastIdx="7" clrIdx="2">
    <p:extLst>
      <p:ext uri="{19B8F6BF-5375-455C-9EA6-DF929625EA0E}">
        <p15:presenceInfo xmlns:p15="http://schemas.microsoft.com/office/powerpoint/2012/main" userId="S::geraghty@nlc.org::82cc828c-fc83-47c5-b559-c8196a5dd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FFFFFF"/>
    <a:srgbClr val="990294"/>
    <a:srgbClr val="034BAA"/>
    <a:srgbClr val="6BC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F6580-A1F0-184F-8552-893A5D1CC38B}" v="1" dt="2022-01-10T17:42:19.831"/>
    <p1510:client id="{6CDEF8A1-B45D-4853-9C45-8039ADA1EC3A}" v="151" dt="2022-01-10T17:42:52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68" y="42"/>
      </p:cViewPr>
      <p:guideLst>
        <p:guide pos="360"/>
        <p:guide orient="horz" pos="2160"/>
        <p:guide orient="horz" pos="720"/>
        <p:guide pos="3840"/>
        <p:guide pos="7296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4FB1-CBD3-634F-B6D9-8330E194887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A1DF1-9259-3945-8921-B7D61FF9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A1DF1-9259-3945-8921-B7D61FF91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7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nlc.org/resource/future-of-cities-reenvisioning-retail-for-recovery-and-resilience/" TargetMode="External"/><Relationship Id="rId7" Type="http://schemas.openxmlformats.org/officeDocument/2006/relationships/hyperlink" Target="https://www.nlc.org/resource/future-of-cities-a-roadmap-to-inclusive-entrepreneurship/?utm_campaign=Meetings-Events&amp;utm_medium=email&amp;utm_source=informz&amp;utm_content=incusive-entrepreneurship-day-of-20220110&amp;utm_term=image-feature&amp;_zs=36UHb&amp;_zl=4Xxt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nlc.org/resource/future-of-cities-reimagining-public-space-to-support-main-street-retail-municipal-action-guide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nlc.org/initiative/future-of-cit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nlc.org/resource/future-of-cities-a-roadmap-to-inclusive-entrepreneurship/?utm_campaign=Meetings-Events&amp;utm_medium=email&amp;utm_source=informz&amp;utm_content=incusive-entrepreneurship-day-of-20220110&amp;utm_term=image-feature&amp;_zs=36UHb&amp;_zl=4Xxt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lc.org/resource/future-of-cities-a-roadmap-to-inclusive-entrepreneurship/?utm_campaign=Meetings-Events&amp;utm_medium=email&amp;utm_source=informz&amp;utm_content=incusive-entrepreneurship-day-of-20220110&amp;utm_term=image-feature&amp;_zs=36UHb&amp;_zl=4Xxt2" TargetMode="External"/><Relationship Id="rId5" Type="http://schemas.openxmlformats.org/officeDocument/2006/relationships/hyperlink" Target="https://www.nlc.org/wp-content/uploads/2021/06/CS-Future-of-Cities_Reenvisioning-Retail.pdf" TargetMode="Externa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c.org/wp-content/uploads/2021/06/CS-Future-of-Cities_Reenvisioning-Retail.pdf" TargetMode="External"/><Relationship Id="rId2" Type="http://schemas.openxmlformats.org/officeDocument/2006/relationships/hyperlink" Target="mailto:media@nlc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lc.org/initiative/future-of-cities" TargetMode="External"/><Relationship Id="rId4" Type="http://schemas.openxmlformats.org/officeDocument/2006/relationships/hyperlink" Target="https://www.nlc.org/resource/future-of-cities-a-roadmap-to-inclusive-entrepreneurship/?utm_campaign=Meetings-Events&amp;utm_medium=email&amp;utm_source=informz&amp;utm_content=incusive-entrepreneurship-day-of-20220110&amp;utm_term=image-feature&amp;_zs=36UHb&amp;_zl=4Xxt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D5760919-70D1-9849-99F3-C55CD8DB1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2" y="0"/>
            <a:ext cx="12293221" cy="58756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86D2CF-5F4A-C443-89FB-F88F426C3DDE}"/>
              </a:ext>
            </a:extLst>
          </p:cNvPr>
          <p:cNvSpPr/>
          <p:nvPr/>
        </p:nvSpPr>
        <p:spPr>
          <a:xfrm>
            <a:off x="0" y="5593976"/>
            <a:ext cx="12192000" cy="1264024"/>
          </a:xfrm>
          <a:prstGeom prst="rect">
            <a:avLst/>
          </a:prstGeom>
          <a:solidFill>
            <a:srgbClr val="034B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774" y="5564596"/>
            <a:ext cx="6264755" cy="126402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  <a:latin typeface="+mj-lt"/>
              </a:rPr>
              <a:t>A Roadmap to Inclusive Entrepreneurship </a:t>
            </a:r>
          </a:p>
        </p:txBody>
      </p:sp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FC677307-0B14-F348-8417-DE99B43E4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9" y="3493370"/>
            <a:ext cx="1438723" cy="2411673"/>
          </a:xfrm>
          <a:prstGeom prst="rect">
            <a:avLst/>
          </a:prstGeom>
        </p:spPr>
      </p:pic>
      <p:pic>
        <p:nvPicPr>
          <p:cNvPr id="19" name="Picture 1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B4D5571-575D-0240-AE95-386E6DF25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8" y="3741148"/>
            <a:ext cx="1731716" cy="1981200"/>
          </a:xfrm>
          <a:prstGeom prst="rect">
            <a:avLst/>
          </a:prstGeom>
        </p:spPr>
      </p:pic>
      <p:pic>
        <p:nvPicPr>
          <p:cNvPr id="21" name="Picture 2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1D1F349-B4D1-4244-A284-C56FCD8F1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82" y="4202158"/>
            <a:ext cx="1071567" cy="2081313"/>
          </a:xfrm>
          <a:prstGeom prst="rect">
            <a:avLst/>
          </a:prstGeom>
        </p:spPr>
      </p:pic>
      <p:pic>
        <p:nvPicPr>
          <p:cNvPr id="23" name="Picture 2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90E41F4-EE71-6947-A98B-D575D43A3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58" y="4222756"/>
            <a:ext cx="1206500" cy="165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A6212D-B427-284A-95AA-953D825C3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" y="4561296"/>
            <a:ext cx="4508500" cy="2006600"/>
          </a:xfrm>
          <a:prstGeom prst="rect">
            <a:avLst/>
          </a:prstGeom>
        </p:spPr>
      </p:pic>
      <p:pic>
        <p:nvPicPr>
          <p:cNvPr id="25" name="Picture 2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637360C-9F1C-5340-8A4E-DDCF63DE8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946" y="2892199"/>
            <a:ext cx="1438723" cy="24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B11F-D958-45C9-BA10-20827E1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68" y="362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990294"/>
                </a:solidFill>
              </a:rPr>
              <a:t>THE FUTURE OF CITIES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5836AF8-2361-FC4B-8888-3207E31AF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146612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A808B6DA-7CFD-5E47-9869-CB43B8929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308" y="1776041"/>
            <a:ext cx="2471877" cy="3200400"/>
          </a:xfrm>
          <a:prstGeom prst="rect">
            <a:avLst/>
          </a:prstGeom>
          <a:effectLst>
            <a:outerShdw blurRad="506847" sx="102000" sy="102000" algn="ctr" rotWithShape="0">
              <a:prstClr val="black">
                <a:alpha val="14496"/>
              </a:prstClr>
            </a:outerShdw>
            <a:reflection blurRad="6350" stA="35000" endPos="23776" dir="5400000" sy="-100000" algn="bl" rotWithShape="0"/>
          </a:effectLst>
        </p:spPr>
      </p:pic>
      <p:pic>
        <p:nvPicPr>
          <p:cNvPr id="14" name="Picture Placeholder 6" descr="A picture containing websit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5F867A8-061D-4C28-9046-D50DA18C9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 b="3731"/>
          <a:stretch>
            <a:fillRect/>
          </a:stretch>
        </p:blipFill>
        <p:spPr>
          <a:xfrm>
            <a:off x="5649468" y="2880765"/>
            <a:ext cx="2667000" cy="3200400"/>
          </a:xfrm>
          <a:prstGeom prst="rect">
            <a:avLst/>
          </a:prstGeom>
          <a:effectLst>
            <a:reflection blurRad="6350" stA="25000" endPos="15000" dir="5400000" sy="-100000" algn="bl" rotWithShape="0"/>
          </a:effectLst>
        </p:spPr>
      </p:pic>
      <p:pic>
        <p:nvPicPr>
          <p:cNvPr id="7" name="Picture 6" descr="Graphical user interface, websit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957DC7AE-76BB-48CE-B524-AE672D58D2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79" y="2880765"/>
            <a:ext cx="2476789" cy="3200400"/>
          </a:xfrm>
          <a:prstGeom prst="rect">
            <a:avLst/>
          </a:prstGeom>
          <a:effectLst>
            <a:reflection blurRad="6350" stA="25000" endPos="15000" dir="5400000" sy="-100000" algn="bl" rotWithShape="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3B9F75-0D74-407D-852C-263D342D9D62}"/>
              </a:ext>
            </a:extLst>
          </p:cNvPr>
          <p:cNvSpPr/>
          <p:nvPr/>
        </p:nvSpPr>
        <p:spPr>
          <a:xfrm>
            <a:off x="844308" y="5128509"/>
            <a:ext cx="2356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34BAA"/>
                </a:solidFill>
                <a:latin typeface="Arial Black" panose="020B0A04020102020204" pitchFamily="34" charset="0"/>
              </a:rPr>
              <a:t>Year 1 Report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D8B989-A40C-4BFC-B495-623737998C3B}"/>
              </a:ext>
            </a:extLst>
          </p:cNvPr>
          <p:cNvSpPr/>
          <p:nvPr/>
        </p:nvSpPr>
        <p:spPr>
          <a:xfrm>
            <a:off x="5405516" y="2391647"/>
            <a:ext cx="2356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34BAA"/>
                </a:solidFill>
                <a:latin typeface="Arial Black" panose="020B0A04020102020204" pitchFamily="34" charset="0"/>
              </a:rPr>
              <a:t>Action Guides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0713B5-F030-4698-BA64-C31ABDEBDF08}"/>
              </a:ext>
            </a:extLst>
          </p:cNvPr>
          <p:cNvGrpSpPr/>
          <p:nvPr/>
        </p:nvGrpSpPr>
        <p:grpSpPr>
          <a:xfrm>
            <a:off x="8582879" y="1556337"/>
            <a:ext cx="2477200" cy="439407"/>
            <a:chOff x="6062343" y="4620217"/>
            <a:chExt cx="2799716" cy="496615"/>
          </a:xfrm>
        </p:grpSpPr>
        <p:sp>
          <p:nvSpPr>
            <p:cNvPr id="15" name="Alternate Process 14">
              <a:extLst>
                <a:ext uri="{FF2B5EF4-FFF2-40B4-BE49-F238E27FC236}">
                  <a16:creationId xmlns:a16="http://schemas.microsoft.com/office/drawing/2014/main" id="{C075F1C2-2F70-4AA5-A842-50AE8B8BC844}"/>
                </a:ext>
              </a:extLst>
            </p:cNvPr>
            <p:cNvSpPr/>
            <p:nvPr/>
          </p:nvSpPr>
          <p:spPr>
            <a:xfrm>
              <a:off x="6096000" y="4620217"/>
              <a:ext cx="2766059" cy="496615"/>
            </a:xfrm>
            <a:prstGeom prst="flowChartAlternateProcess">
              <a:avLst/>
            </a:prstGeom>
            <a:gradFill>
              <a:gsLst>
                <a:gs pos="0">
                  <a:srgbClr val="034BAA"/>
                </a:gs>
                <a:gs pos="78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B65A0F-AE3D-4261-89D3-3F0685CA0E6B}"/>
                </a:ext>
              </a:extLst>
            </p:cNvPr>
            <p:cNvSpPr txBox="1"/>
            <p:nvPr/>
          </p:nvSpPr>
          <p:spPr>
            <a:xfrm>
              <a:off x="6062343" y="4694600"/>
              <a:ext cx="2766058" cy="34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 TO INITIATIVE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5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EB1E1-8E64-4A03-A02A-58B5369F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393" y="2646197"/>
            <a:ext cx="5257800" cy="1540427"/>
          </a:xfrm>
        </p:spPr>
        <p:txBody>
          <a:bodyPr>
            <a:no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romanUcPeriod"/>
            </a:pPr>
            <a:r>
              <a:rPr lang="en-US" b="1">
                <a:solidFill>
                  <a:srgbClr val="034BAA"/>
                </a:solidFill>
              </a:rPr>
              <a:t>Presenting the research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UcPeriod"/>
            </a:pPr>
            <a:r>
              <a:rPr lang="en-US" b="1">
                <a:solidFill>
                  <a:srgbClr val="034BAA"/>
                </a:solidFill>
              </a:rPr>
              <a:t>Panel discussion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UcPeriod"/>
            </a:pPr>
            <a:r>
              <a:rPr lang="en-US" b="1">
                <a:solidFill>
                  <a:srgbClr val="034BAA"/>
                </a:solidFill>
              </a:rPr>
              <a:t>Audience Q&amp;A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605DC-7AF1-7B4F-B997-42CADF168D31}"/>
              </a:ext>
            </a:extLst>
          </p:cNvPr>
          <p:cNvSpPr/>
          <p:nvPr/>
        </p:nvSpPr>
        <p:spPr>
          <a:xfrm rot="16200000">
            <a:off x="-3299012" y="3302001"/>
            <a:ext cx="6858001" cy="253999"/>
          </a:xfrm>
          <a:prstGeom prst="rect">
            <a:avLst/>
          </a:prstGeom>
          <a:gradFill flip="none" rotWithShape="1">
            <a:gsLst>
              <a:gs pos="0">
                <a:srgbClr val="034BAA"/>
              </a:gs>
              <a:gs pos="61000">
                <a:srgbClr val="990294">
                  <a:shade val="67500"/>
                  <a:satMod val="115000"/>
                </a:srgbClr>
              </a:gs>
              <a:gs pos="100000">
                <a:srgbClr val="990294">
                  <a:shade val="100000"/>
                  <a:satMod val="115000"/>
                </a:srgb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C8EAD8-B6AB-1746-8650-EBB0945F7450}"/>
              </a:ext>
            </a:extLst>
          </p:cNvPr>
          <p:cNvSpPr txBox="1">
            <a:spLocks/>
          </p:cNvSpPr>
          <p:nvPr/>
        </p:nvSpPr>
        <p:spPr>
          <a:xfrm>
            <a:off x="905435" y="2766218"/>
            <a:ext cx="30883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rgbClr val="990294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A0AE1-DE3A-F240-A9CD-B18C7C042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5435" y="352175"/>
            <a:ext cx="1168400" cy="1168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B1BF2B-6F8C-6A40-9B5C-F1622D361719}"/>
              </a:ext>
            </a:extLst>
          </p:cNvPr>
          <p:cNvCxnSpPr/>
          <p:nvPr/>
        </p:nvCxnSpPr>
        <p:spPr>
          <a:xfrm>
            <a:off x="5259102" y="2136801"/>
            <a:ext cx="5486400" cy="0"/>
          </a:xfrm>
          <a:prstGeom prst="line">
            <a:avLst/>
          </a:prstGeom>
          <a:ln>
            <a:solidFill>
              <a:srgbClr val="99029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195031-D45A-3744-90DF-62FA007B42BA}"/>
              </a:ext>
            </a:extLst>
          </p:cNvPr>
          <p:cNvCxnSpPr/>
          <p:nvPr/>
        </p:nvCxnSpPr>
        <p:spPr>
          <a:xfrm>
            <a:off x="5259102" y="4815289"/>
            <a:ext cx="5486400" cy="0"/>
          </a:xfrm>
          <a:prstGeom prst="line">
            <a:avLst/>
          </a:prstGeom>
          <a:ln>
            <a:solidFill>
              <a:srgbClr val="990294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40602FF7-EB58-5C41-BCA6-D52BED724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38" y="4997693"/>
            <a:ext cx="1438723" cy="24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6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5FFA7A0-F27E-1447-AE36-26561E30BA54}"/>
              </a:ext>
            </a:extLst>
          </p:cNvPr>
          <p:cNvSpPr/>
          <p:nvPr/>
        </p:nvSpPr>
        <p:spPr>
          <a:xfrm>
            <a:off x="6825765" y="2712982"/>
            <a:ext cx="2499946" cy="2256645"/>
          </a:xfrm>
          <a:prstGeom prst="rect">
            <a:avLst/>
          </a:prstGeom>
          <a:solidFill>
            <a:srgbClr val="990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28B11F-D958-45C9-BA10-20827E1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29" y="491914"/>
            <a:ext cx="1024761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34BAA"/>
                </a:solidFill>
              </a:rPr>
              <a:t>THE FUTURE OF CITIES:</a:t>
            </a:r>
            <a:br>
              <a:rPr lang="en-US">
                <a:solidFill>
                  <a:srgbClr val="034BAA"/>
                </a:solidFill>
              </a:rPr>
            </a:br>
            <a:r>
              <a:rPr lang="en-US" sz="3100" b="1">
                <a:latin typeface="Arial" panose="020B0604020202020204" pitchFamily="34" charset="0"/>
                <a:cs typeface="Arial" panose="020B0604020202020204" pitchFamily="34" charset="0"/>
              </a:rPr>
              <a:t>A Roadmap to Inclusive Entrepreneurship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48DC1-C2CF-E54A-80FF-C3CC21CEF0C6}"/>
              </a:ext>
            </a:extLst>
          </p:cNvPr>
          <p:cNvSpPr/>
          <p:nvPr/>
        </p:nvSpPr>
        <p:spPr>
          <a:xfrm rot="16200000">
            <a:off x="-442691" y="1120786"/>
            <a:ext cx="1139385" cy="253999"/>
          </a:xfrm>
          <a:prstGeom prst="rect">
            <a:avLst/>
          </a:prstGeom>
          <a:gradFill flip="none" rotWithShape="1">
            <a:gsLst>
              <a:gs pos="0">
                <a:srgbClr val="034BAA"/>
              </a:gs>
              <a:gs pos="61000">
                <a:srgbClr val="990294">
                  <a:shade val="67500"/>
                  <a:satMod val="115000"/>
                </a:srgbClr>
              </a:gs>
              <a:gs pos="100000">
                <a:srgbClr val="990294">
                  <a:shade val="100000"/>
                  <a:satMod val="115000"/>
                </a:srgb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D80D4B5-2052-CD4E-8CDE-2470C3289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98957"/>
              </p:ext>
            </p:extLst>
          </p:nvPr>
        </p:nvGraphicFramePr>
        <p:xfrm>
          <a:off x="6825765" y="5037398"/>
          <a:ext cx="2885004" cy="1066349"/>
        </p:xfrm>
        <a:graphic>
          <a:graphicData uri="http://schemas.openxmlformats.org/drawingml/2006/table">
            <a:tbl>
              <a:tblPr/>
              <a:tblGrid>
                <a:gridCol w="2885004">
                  <a:extLst>
                    <a:ext uri="{9D8B030D-6E8A-4147-A177-3AD203B41FA5}">
                      <a16:colId xmlns:a16="http://schemas.microsoft.com/office/drawing/2014/main" val="187213936"/>
                    </a:ext>
                  </a:extLst>
                </a:gridCol>
              </a:tblGrid>
              <a:tr h="494849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34BAA"/>
                          </a:solidFill>
                          <a:effectLst/>
                          <a:latin typeface="Arial" panose="020B0604020202020204" pitchFamily="34" charset="0"/>
                        </a:rPr>
                        <a:t>Lena Geraghty</a:t>
                      </a:r>
                      <a:endParaRPr lang="en-US" sz="1400">
                        <a:solidFill>
                          <a:srgbClr val="034B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3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50" b="0"/>
                        <a:t>PROGRAM DIRECTOR OF URBAN INNOVATION</a:t>
                      </a:r>
                      <a:br>
                        <a:rPr lang="en-US" sz="1050" b="0"/>
                      </a:br>
                      <a:r>
                        <a:rPr lang="en-US" sz="1050" b="0"/>
                        <a:t>CENTER FOR CITY SOLUTIONS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09206"/>
                  </a:ext>
                </a:extLst>
              </a:tr>
            </a:tbl>
          </a:graphicData>
        </a:graphic>
      </p:graphicFrame>
      <p:pic>
        <p:nvPicPr>
          <p:cNvPr id="12" name="Picture 11" descr="Graphical user interface, websit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6B87F33-109B-48FF-BFD3-01F3B713F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99" y="2425638"/>
            <a:ext cx="2846488" cy="3678109"/>
          </a:xfrm>
          <a:prstGeom prst="rect">
            <a:avLst/>
          </a:prstGeom>
          <a:effectLst>
            <a:reflection blurRad="6350" stA="25000" endPos="1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80B26-DD2F-4821-8CB7-382060803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2022" r="259" b="7240"/>
          <a:stretch/>
        </p:blipFill>
        <p:spPr>
          <a:xfrm>
            <a:off x="6879643" y="2615392"/>
            <a:ext cx="2565265" cy="2322576"/>
          </a:xfrm>
          <a:prstGeom prst="rect">
            <a:avLst/>
          </a:prstGeom>
          <a:effectLst>
            <a:reflection blurRad="6350" stA="11000" endPos="2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28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B11F-D958-45C9-BA10-20827E1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08" y="339542"/>
            <a:ext cx="11105666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990294"/>
                </a:solidFill>
              </a:rPr>
              <a:t>ENTREPRENEURSHIP: A HISTORICAL REFLECTION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6AB5B-272C-314C-9C57-7D833E03C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46EE3-8162-449C-A661-836836323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660" y="4550833"/>
            <a:ext cx="3026833" cy="1210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6DAFE0-2826-4E47-8988-336570E45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660" y="3169361"/>
            <a:ext cx="4271869" cy="1210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A82EF1-C13A-447F-A397-59E0F44FD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660" y="1746439"/>
            <a:ext cx="2510625" cy="12521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0003A9-6F70-4526-99DA-BDF83E282A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006" y="1814703"/>
            <a:ext cx="6193470" cy="40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23024F-5122-484B-B026-91DB12B57255}"/>
              </a:ext>
            </a:extLst>
          </p:cNvPr>
          <p:cNvPicPr/>
          <p:nvPr/>
        </p:nvPicPr>
        <p:blipFill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0732135" y="-2371892"/>
            <a:ext cx="1459865" cy="8229600"/>
          </a:xfrm>
          <a:prstGeom prst="rect">
            <a:avLst/>
          </a:prstGeom>
          <a:effectLst>
            <a:reflection stA="71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8B11F-D958-45C9-BA10-20827E1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08" y="339542"/>
            <a:ext cx="11105666" cy="132556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34BAA"/>
                </a:solidFill>
              </a:rPr>
              <a:t>RECOMMENDATIONS: A ROADMAP TO INCLUSIVE ENTREPRENEURSHIP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A27CA2-C130-4B25-9879-323954281651}"/>
              </a:ext>
            </a:extLst>
          </p:cNvPr>
          <p:cNvGrpSpPr/>
          <p:nvPr/>
        </p:nvGrpSpPr>
        <p:grpSpPr>
          <a:xfrm>
            <a:off x="883862" y="1901047"/>
            <a:ext cx="2904482" cy="1990270"/>
            <a:chOff x="711200" y="1905001"/>
            <a:chExt cx="2904482" cy="1990270"/>
          </a:xfrm>
          <a:effectLst>
            <a:outerShdw blurRad="800100" dir="2700000" sx="104000" sy="104000" algn="tr" rotWithShape="0">
              <a:schemeClr val="bg1">
                <a:lumMod val="50000"/>
                <a:alpha val="41000"/>
              </a:schemeClr>
            </a:outerShdw>
          </a:effectLst>
        </p:grpSpPr>
        <p:sp>
          <p:nvSpPr>
            <p:cNvPr id="3" name="Arrow: Chevron 2">
              <a:extLst>
                <a:ext uri="{FF2B5EF4-FFF2-40B4-BE49-F238E27FC236}">
                  <a16:creationId xmlns:a16="http://schemas.microsoft.com/office/drawing/2014/main" id="{EEA3EBEC-CF7B-4B63-B4CD-CDA2F0C2FDEC}"/>
                </a:ext>
              </a:extLst>
            </p:cNvPr>
            <p:cNvSpPr/>
            <p:nvPr/>
          </p:nvSpPr>
          <p:spPr>
            <a:xfrm>
              <a:off x="711200" y="1905001"/>
              <a:ext cx="2904482" cy="1990270"/>
            </a:xfrm>
            <a:prstGeom prst="chevron">
              <a:avLst>
                <a:gd name="adj" fmla="val 13564"/>
              </a:avLst>
            </a:prstGeom>
            <a:gradFill>
              <a:gsLst>
                <a:gs pos="0">
                  <a:srgbClr val="034BAA"/>
                </a:gs>
                <a:gs pos="61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5268C9-E582-4BCA-B90D-726A10D668A7}"/>
                </a:ext>
              </a:extLst>
            </p:cNvPr>
            <p:cNvSpPr txBox="1"/>
            <p:nvPr/>
          </p:nvSpPr>
          <p:spPr>
            <a:xfrm>
              <a:off x="1062775" y="2161472"/>
              <a:ext cx="220133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Begin by understanding the entrepreneurship ecosystem’s baseline.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B73E6C7-37EF-4649-9250-5E73F46CBAD4}"/>
              </a:ext>
            </a:extLst>
          </p:cNvPr>
          <p:cNvGrpSpPr/>
          <p:nvPr/>
        </p:nvGrpSpPr>
        <p:grpSpPr>
          <a:xfrm>
            <a:off x="4451507" y="1901047"/>
            <a:ext cx="2904482" cy="1990270"/>
            <a:chOff x="3615681" y="1904999"/>
            <a:chExt cx="2904482" cy="1990270"/>
          </a:xfrm>
          <a:effectLst>
            <a:outerShdw blurRad="825500" dir="6900000" algn="br" rotWithShape="0">
              <a:schemeClr val="bg1">
                <a:lumMod val="50000"/>
                <a:alpha val="54000"/>
              </a:schemeClr>
            </a:outerShdw>
          </a:effectLst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BFDC567B-8D58-4BAC-A5B1-75702DE7EC00}"/>
                </a:ext>
              </a:extLst>
            </p:cNvPr>
            <p:cNvSpPr/>
            <p:nvPr/>
          </p:nvSpPr>
          <p:spPr>
            <a:xfrm>
              <a:off x="3615681" y="1904999"/>
              <a:ext cx="2904482" cy="1990270"/>
            </a:xfrm>
            <a:prstGeom prst="chevron">
              <a:avLst>
                <a:gd name="adj" fmla="val 13564"/>
              </a:avLst>
            </a:prstGeom>
            <a:gradFill>
              <a:gsLst>
                <a:gs pos="0">
                  <a:srgbClr val="034BAA"/>
                </a:gs>
                <a:gs pos="61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AD08C0-E7C5-4A21-94C4-D03C75E00A40}"/>
                </a:ext>
              </a:extLst>
            </p:cNvPr>
            <p:cNvSpPr txBox="1"/>
            <p:nvPr/>
          </p:nvSpPr>
          <p:spPr>
            <a:xfrm>
              <a:off x="4018511" y="2042502"/>
              <a:ext cx="238187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Catalogue and convene a full network of entrepreneurship support organizations.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4331C2-B28E-4CDA-8BE5-536520E330F7}"/>
              </a:ext>
            </a:extLst>
          </p:cNvPr>
          <p:cNvGrpSpPr/>
          <p:nvPr/>
        </p:nvGrpSpPr>
        <p:grpSpPr>
          <a:xfrm>
            <a:off x="8158646" y="1901047"/>
            <a:ext cx="2904482" cy="1990270"/>
            <a:chOff x="6449192" y="1904997"/>
            <a:chExt cx="2904482" cy="1990270"/>
          </a:xfrm>
          <a:effectLst>
            <a:outerShdw blurRad="825500" dir="6900000" algn="br" rotWithShape="0">
              <a:schemeClr val="bg1">
                <a:lumMod val="50000"/>
                <a:alpha val="54000"/>
              </a:schemeClr>
            </a:outerShdw>
          </a:effectLst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0E953FC5-918B-4E7B-824D-376650CDBF38}"/>
                </a:ext>
              </a:extLst>
            </p:cNvPr>
            <p:cNvSpPr/>
            <p:nvPr/>
          </p:nvSpPr>
          <p:spPr>
            <a:xfrm>
              <a:off x="6449192" y="1904997"/>
              <a:ext cx="2904482" cy="1990270"/>
            </a:xfrm>
            <a:prstGeom prst="chevron">
              <a:avLst>
                <a:gd name="adj" fmla="val 13564"/>
              </a:avLst>
            </a:prstGeom>
            <a:gradFill>
              <a:gsLst>
                <a:gs pos="0">
                  <a:srgbClr val="034BAA"/>
                </a:gs>
                <a:gs pos="61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A9E86B-E70E-4F76-B39A-03798966175A}"/>
                </a:ext>
              </a:extLst>
            </p:cNvPr>
            <p:cNvSpPr txBox="1"/>
            <p:nvPr/>
          </p:nvSpPr>
          <p:spPr>
            <a:xfrm>
              <a:off x="6803214" y="2022969"/>
              <a:ext cx="238187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Develop a plan for inclusive entrepreneurship and track metrics for accountability and transparency.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66D247-32D5-4CE0-96F8-81716CB9A268}"/>
              </a:ext>
            </a:extLst>
          </p:cNvPr>
          <p:cNvGrpSpPr/>
          <p:nvPr/>
        </p:nvGrpSpPr>
        <p:grpSpPr>
          <a:xfrm>
            <a:off x="883862" y="4224064"/>
            <a:ext cx="2904482" cy="1990270"/>
            <a:chOff x="711200" y="4224064"/>
            <a:chExt cx="2904482" cy="1990270"/>
          </a:xfrm>
          <a:effectLst>
            <a:outerShdw blurRad="825500" dir="6900000" algn="br" rotWithShape="0">
              <a:schemeClr val="bg1">
                <a:lumMod val="50000"/>
                <a:alpha val="54000"/>
              </a:schemeClr>
            </a:outerShdw>
          </a:effectLst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30889C9F-C920-47EE-8784-94CC2F3F8A3F}"/>
                </a:ext>
              </a:extLst>
            </p:cNvPr>
            <p:cNvSpPr/>
            <p:nvPr/>
          </p:nvSpPr>
          <p:spPr>
            <a:xfrm>
              <a:off x="711200" y="4224064"/>
              <a:ext cx="2904482" cy="1990270"/>
            </a:xfrm>
            <a:prstGeom prst="chevron">
              <a:avLst>
                <a:gd name="adj" fmla="val 13564"/>
              </a:avLst>
            </a:prstGeom>
            <a:gradFill>
              <a:gsLst>
                <a:gs pos="0">
                  <a:srgbClr val="034BAA"/>
                </a:gs>
                <a:gs pos="61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2F54EA-30A7-4810-B600-3AB47A018D0E}"/>
                </a:ext>
              </a:extLst>
            </p:cNvPr>
            <p:cNvSpPr txBox="1"/>
            <p:nvPr/>
          </p:nvSpPr>
          <p:spPr>
            <a:xfrm>
              <a:off x="1130508" y="4342036"/>
              <a:ext cx="2201333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Build a presence in the community to enhance access and facilitate inclusive placemaking.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40BD3FD-9453-475B-B876-34BC78EFF2EF}"/>
              </a:ext>
            </a:extLst>
          </p:cNvPr>
          <p:cNvGrpSpPr/>
          <p:nvPr/>
        </p:nvGrpSpPr>
        <p:grpSpPr>
          <a:xfrm>
            <a:off x="4457184" y="4224064"/>
            <a:ext cx="2904482" cy="1990270"/>
            <a:chOff x="3708400" y="4224064"/>
            <a:chExt cx="2904482" cy="1990270"/>
          </a:xfrm>
          <a:effectLst>
            <a:outerShdw blurRad="825500" dir="6900000" algn="br" rotWithShape="0">
              <a:schemeClr val="bg1">
                <a:lumMod val="50000"/>
                <a:alpha val="54000"/>
              </a:schemeClr>
            </a:outerShdw>
          </a:effectLst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91D04F28-01B3-4C83-B9BB-A45CD3DA9245}"/>
                </a:ext>
              </a:extLst>
            </p:cNvPr>
            <p:cNvSpPr/>
            <p:nvPr/>
          </p:nvSpPr>
          <p:spPr>
            <a:xfrm>
              <a:off x="3708400" y="4224064"/>
              <a:ext cx="2904482" cy="1990270"/>
            </a:xfrm>
            <a:prstGeom prst="chevron">
              <a:avLst>
                <a:gd name="adj" fmla="val 13564"/>
              </a:avLst>
            </a:prstGeom>
            <a:gradFill>
              <a:gsLst>
                <a:gs pos="0">
                  <a:srgbClr val="034BAA"/>
                </a:gs>
                <a:gs pos="61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1202F8-6ED9-4B34-BF48-C053FA2E6ED6}"/>
                </a:ext>
              </a:extLst>
            </p:cNvPr>
            <p:cNvSpPr txBox="1"/>
            <p:nvPr/>
          </p:nvSpPr>
          <p:spPr>
            <a:xfrm>
              <a:off x="4018511" y="4342036"/>
              <a:ext cx="259437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Offer capital and business support services for entrepreneurs by leveraging city hall’s convening power. </a:t>
              </a:r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8F856CC3-9193-4388-96D5-41AF7C7EE1F1}"/>
              </a:ext>
            </a:extLst>
          </p:cNvPr>
          <p:cNvSpPr txBox="1">
            <a:spLocks/>
          </p:cNvSpPr>
          <p:nvPr/>
        </p:nvSpPr>
        <p:spPr>
          <a:xfrm>
            <a:off x="509508" y="2583353"/>
            <a:ext cx="675825" cy="62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990294"/>
                </a:solidFill>
              </a:rPr>
              <a:t>1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65AA5FBA-A160-49EA-819C-CF06428179D9}"/>
              </a:ext>
            </a:extLst>
          </p:cNvPr>
          <p:cNvSpPr txBox="1">
            <a:spLocks/>
          </p:cNvSpPr>
          <p:nvPr/>
        </p:nvSpPr>
        <p:spPr>
          <a:xfrm>
            <a:off x="4071395" y="2583353"/>
            <a:ext cx="675825" cy="62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990294"/>
                </a:solidFill>
              </a:rPr>
              <a:t>2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8BDF7B4-1835-4D98-A5CB-F3375C1B79FD}"/>
              </a:ext>
            </a:extLst>
          </p:cNvPr>
          <p:cNvSpPr txBox="1">
            <a:spLocks/>
          </p:cNvSpPr>
          <p:nvPr/>
        </p:nvSpPr>
        <p:spPr>
          <a:xfrm>
            <a:off x="7736101" y="2583353"/>
            <a:ext cx="675825" cy="62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990294"/>
                </a:solidFill>
              </a:rPr>
              <a:t>3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9AD8215-A440-4453-BDF6-5239BEFCD581}"/>
              </a:ext>
            </a:extLst>
          </p:cNvPr>
          <p:cNvSpPr txBox="1">
            <a:spLocks/>
          </p:cNvSpPr>
          <p:nvPr/>
        </p:nvSpPr>
        <p:spPr>
          <a:xfrm>
            <a:off x="545949" y="4825650"/>
            <a:ext cx="675825" cy="62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990294"/>
                </a:solidFill>
              </a:rPr>
              <a:t>4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55C11A5-3B43-4433-A85F-EE8932302BA4}"/>
              </a:ext>
            </a:extLst>
          </p:cNvPr>
          <p:cNvSpPr txBox="1">
            <a:spLocks/>
          </p:cNvSpPr>
          <p:nvPr/>
        </p:nvSpPr>
        <p:spPr>
          <a:xfrm>
            <a:off x="4126257" y="4809565"/>
            <a:ext cx="675825" cy="625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990294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684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23024F-5122-484B-B026-91DB12B57255}"/>
              </a:ext>
            </a:extLst>
          </p:cNvPr>
          <p:cNvPicPr/>
          <p:nvPr/>
        </p:nvPicPr>
        <p:blipFill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6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06382" y="139485"/>
            <a:ext cx="1459865" cy="8229600"/>
          </a:xfrm>
          <a:prstGeom prst="rect">
            <a:avLst/>
          </a:prstGeom>
          <a:effectLst>
            <a:reflection stA="71000" dist="50800" dir="5400000" sy="-100000" algn="bl" rotWithShape="0"/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FC5FFD9-53E8-48C1-9940-0B10D725184C}"/>
              </a:ext>
            </a:extLst>
          </p:cNvPr>
          <p:cNvSpPr/>
          <p:nvPr/>
        </p:nvSpPr>
        <p:spPr>
          <a:xfrm rot="16200000">
            <a:off x="-442691" y="1120786"/>
            <a:ext cx="1139385" cy="253999"/>
          </a:xfrm>
          <a:prstGeom prst="rect">
            <a:avLst/>
          </a:prstGeom>
          <a:gradFill flip="none" rotWithShape="1">
            <a:gsLst>
              <a:gs pos="0">
                <a:srgbClr val="034BAA"/>
              </a:gs>
              <a:gs pos="61000">
                <a:srgbClr val="990294">
                  <a:shade val="67500"/>
                  <a:satMod val="115000"/>
                </a:srgbClr>
              </a:gs>
              <a:gs pos="100000">
                <a:srgbClr val="990294">
                  <a:shade val="100000"/>
                  <a:satMod val="115000"/>
                </a:srgb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943E31A-86CE-494C-AE4D-880168026C26}"/>
              </a:ext>
            </a:extLst>
          </p:cNvPr>
          <p:cNvSpPr txBox="1">
            <a:spLocks/>
          </p:cNvSpPr>
          <p:nvPr/>
        </p:nvSpPr>
        <p:spPr>
          <a:xfrm>
            <a:off x="468329" y="491914"/>
            <a:ext cx="10247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>
                <a:solidFill>
                  <a:srgbClr val="990294"/>
                </a:solidFill>
              </a:rPr>
              <a:t>LEARN FROM CITIES</a:t>
            </a:r>
            <a:br>
              <a:rPr lang="en-US">
                <a:solidFill>
                  <a:srgbClr val="034BAA"/>
                </a:solidFill>
              </a:rPr>
            </a:br>
            <a:r>
              <a:rPr lang="en-US" sz="3100" b="1">
                <a:latin typeface="Arial" panose="020B0604020202020204" pitchFamily="34" charset="0"/>
                <a:cs typeface="Arial" panose="020B0604020202020204" pitchFamily="34" charset="0"/>
              </a:rPr>
              <a:t>Case Studies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1D588D-176D-4A3F-9D6F-62FC2C21CB02}"/>
              </a:ext>
            </a:extLst>
          </p:cNvPr>
          <p:cNvGrpSpPr/>
          <p:nvPr/>
        </p:nvGrpSpPr>
        <p:grpSpPr>
          <a:xfrm>
            <a:off x="2277116" y="1964453"/>
            <a:ext cx="7124090" cy="4579663"/>
            <a:chOff x="2277116" y="1964453"/>
            <a:chExt cx="7124090" cy="4579663"/>
          </a:xfrm>
        </p:grpSpPr>
        <p:pic>
          <p:nvPicPr>
            <p:cNvPr id="12" name="Picture 11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582E3285-A00B-4579-8265-F0FE476B1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7116" y="1964453"/>
              <a:ext cx="7124090" cy="457966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C4DBCA-9F2C-4421-BEE2-89313F43712D}"/>
                </a:ext>
              </a:extLst>
            </p:cNvPr>
            <p:cNvSpPr/>
            <p:nvPr/>
          </p:nvSpPr>
          <p:spPr>
            <a:xfrm>
              <a:off x="7946020" y="2847371"/>
              <a:ext cx="1307939" cy="128524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bg1">
                      <a:lumMod val="85000"/>
                    </a:schemeClr>
                  </a:solidFill>
                </a:rPr>
                <a:t>Easthampton, MA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00D102-004B-413C-8F8B-C8794180215F}"/>
                </a:ext>
              </a:extLst>
            </p:cNvPr>
            <p:cNvSpPr/>
            <p:nvPr/>
          </p:nvSpPr>
          <p:spPr>
            <a:xfrm>
              <a:off x="7143507" y="3139032"/>
              <a:ext cx="889322" cy="128524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>
                      <a:lumMod val="85000"/>
                    </a:schemeClr>
                  </a:solidFill>
                </a:rPr>
                <a:t>Buffalo, NY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93B7C4-2FB3-459E-9143-4CF8253C389B}"/>
              </a:ext>
            </a:extLst>
          </p:cNvPr>
          <p:cNvGrpSpPr/>
          <p:nvPr/>
        </p:nvGrpSpPr>
        <p:grpSpPr>
          <a:xfrm>
            <a:off x="9564737" y="5646051"/>
            <a:ext cx="2302414" cy="439560"/>
            <a:chOff x="571500" y="4492781"/>
            <a:chExt cx="2766060" cy="528076"/>
          </a:xfrm>
        </p:grpSpPr>
        <p:sp>
          <p:nvSpPr>
            <p:cNvPr id="15" name="Alternate Process 7">
              <a:hlinkClick r:id="rId5" highlightClick="1"/>
              <a:extLst>
                <a:ext uri="{FF2B5EF4-FFF2-40B4-BE49-F238E27FC236}">
                  <a16:creationId xmlns:a16="http://schemas.microsoft.com/office/drawing/2014/main" id="{36C2CE84-78FC-457C-B7FB-6F740E7773A1}"/>
                </a:ext>
              </a:extLst>
            </p:cNvPr>
            <p:cNvSpPr/>
            <p:nvPr/>
          </p:nvSpPr>
          <p:spPr>
            <a:xfrm>
              <a:off x="571500" y="4492781"/>
              <a:ext cx="2766060" cy="528076"/>
            </a:xfrm>
            <a:prstGeom prst="flowChartAlternateProcess">
              <a:avLst/>
            </a:prstGeom>
            <a:gradFill>
              <a:gsLst>
                <a:gs pos="0">
                  <a:srgbClr val="034BAA"/>
                </a:gs>
                <a:gs pos="78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21868E-67D0-416F-80B3-661BFC63851D}"/>
                </a:ext>
              </a:extLst>
            </p:cNvPr>
            <p:cNvSpPr txBox="1"/>
            <p:nvPr/>
          </p:nvSpPr>
          <p:spPr>
            <a:xfrm>
              <a:off x="571501" y="4567450"/>
              <a:ext cx="2766059" cy="36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DOWNLOAD REPORT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3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551220-55A1-6E43-8794-3B306A2DDF40}"/>
              </a:ext>
            </a:extLst>
          </p:cNvPr>
          <p:cNvSpPr/>
          <p:nvPr/>
        </p:nvSpPr>
        <p:spPr>
          <a:xfrm>
            <a:off x="-128954" y="0"/>
            <a:ext cx="12449908" cy="6975231"/>
          </a:xfrm>
          <a:prstGeom prst="rect">
            <a:avLst/>
          </a:prstGeom>
          <a:gradFill>
            <a:gsLst>
              <a:gs pos="0">
                <a:srgbClr val="034BAA"/>
              </a:gs>
              <a:gs pos="78000">
                <a:srgbClr val="990294">
                  <a:shade val="67500"/>
                  <a:satMod val="115000"/>
                </a:srgbClr>
              </a:gs>
              <a:gs pos="100000">
                <a:srgbClr val="990294">
                  <a:shade val="100000"/>
                  <a:satMod val="11500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2F8598-11B0-F74A-BE85-E0BE97933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3"/>
          <a:stretch/>
        </p:blipFill>
        <p:spPr>
          <a:xfrm>
            <a:off x="7834160" y="2280138"/>
            <a:ext cx="972971" cy="7638632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F685C4-6DAC-7D4E-AD28-A9E5BE85DE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3"/>
          <a:stretch/>
        </p:blipFill>
        <p:spPr>
          <a:xfrm>
            <a:off x="462448" y="-152399"/>
            <a:ext cx="972971" cy="7638632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8B11F-D958-45C9-BA10-20827E1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605989"/>
            <a:ext cx="5514536" cy="7778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PANELISTS</a:t>
            </a:r>
            <a:r>
              <a:rPr lang="en-US" sz="360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17" name="Picture 1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96456016-2CD8-E240-B6CF-B4E5A9C4F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96" y="3130443"/>
            <a:ext cx="1206500" cy="1651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96E3D4C-D089-CD43-9311-9C3312C49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65682"/>
              </p:ext>
            </p:extLst>
          </p:nvPr>
        </p:nvGraphicFramePr>
        <p:xfrm>
          <a:off x="680205" y="4675936"/>
          <a:ext cx="2409092" cy="902970"/>
        </p:xfrm>
        <a:graphic>
          <a:graphicData uri="http://schemas.openxmlformats.org/drawingml/2006/table">
            <a:tbl>
              <a:tblPr/>
              <a:tblGrid>
                <a:gridCol w="2409092">
                  <a:extLst>
                    <a:ext uri="{9D8B030D-6E8A-4147-A177-3AD203B41FA5}">
                      <a16:colId xmlns:a16="http://schemas.microsoft.com/office/drawing/2014/main" val="187213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Clark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3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 AND CEO</a:t>
                      </a:r>
                    </a:p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ENTERPRISE CENTER</a:t>
                      </a:r>
                      <a:endParaRPr lang="en-US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0920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4535A31-4F2F-48C9-BFA3-5FA1E6DBC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166" y="2250017"/>
            <a:ext cx="2297723" cy="2297723"/>
          </a:xfrm>
          <a:prstGeom prst="rect">
            <a:avLst/>
          </a:prstGeom>
          <a:effectLst>
            <a:outerShdw blurRad="723900" dir="5400000" sx="89000" sy="89000" algn="ctr" rotWithShape="0">
              <a:srgbClr val="000000">
                <a:alpha val="12000"/>
              </a:srgbClr>
            </a:outerShdw>
            <a:reflection blurRad="6350" stA="52000" endA="300" endPos="35000" dir="5400000" sy="-100000" algn="bl" rotWithShape="0"/>
          </a:effec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357FAA9-76AC-A447-9E05-F5629E3CF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02671"/>
              </p:ext>
            </p:extLst>
          </p:nvPr>
        </p:nvGraphicFramePr>
        <p:xfrm>
          <a:off x="6244983" y="4663295"/>
          <a:ext cx="2508792" cy="902970"/>
        </p:xfrm>
        <a:graphic>
          <a:graphicData uri="http://schemas.openxmlformats.org/drawingml/2006/table">
            <a:tbl>
              <a:tblPr/>
              <a:tblGrid>
                <a:gridCol w="2508792">
                  <a:extLst>
                    <a:ext uri="{9D8B030D-6E8A-4147-A177-3AD203B41FA5}">
                      <a16:colId xmlns:a16="http://schemas.microsoft.com/office/drawing/2014/main" val="187213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Charisse C. Johnson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3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PARTNER</a:t>
                      </a:r>
                    </a:p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NEXT STREET</a:t>
                      </a:r>
                      <a:endParaRPr lang="en-US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09206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39E09E2-52A3-46CF-90A6-541167D36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7" r="16757"/>
          <a:stretch/>
        </p:blipFill>
        <p:spPr>
          <a:xfrm>
            <a:off x="6258782" y="2258563"/>
            <a:ext cx="2297724" cy="2320449"/>
          </a:xfrm>
          <a:prstGeom prst="rect">
            <a:avLst/>
          </a:prstGeom>
          <a:effectLst>
            <a:outerShdw blurRad="723900" dir="5400000" sx="89000" sy="89000" algn="ctr" rotWithShape="0">
              <a:srgbClr val="000000">
                <a:alpha val="12000"/>
              </a:srgbClr>
            </a:outerShdw>
            <a:reflection blurRad="6350" stA="52000" endA="300" endPos="35000" dir="5400000" sy="-100000" algn="bl" rotWithShape="0"/>
          </a:effec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4929B85-0FB9-4557-8F0D-53E723407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82137"/>
              </p:ext>
            </p:extLst>
          </p:nvPr>
        </p:nvGraphicFramePr>
        <p:xfrm>
          <a:off x="8945058" y="4663295"/>
          <a:ext cx="2891342" cy="902970"/>
        </p:xfrm>
        <a:graphic>
          <a:graphicData uri="http://schemas.openxmlformats.org/drawingml/2006/table">
            <a:tbl>
              <a:tblPr/>
              <a:tblGrid>
                <a:gridCol w="2891342">
                  <a:extLst>
                    <a:ext uri="{9D8B030D-6E8A-4147-A177-3AD203B41FA5}">
                      <a16:colId xmlns:a16="http://schemas.microsoft.com/office/drawing/2014/main" val="187213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Renata B. Kowalczyk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3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CEO</a:t>
                      </a:r>
                    </a:p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WILMINGTON ALLIANCE</a:t>
                      </a:r>
                      <a:endParaRPr lang="en-US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0920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3259191-DED1-42DD-B384-6B28C2BBBC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t="236" r="9458" b="35658"/>
          <a:stretch/>
        </p:blipFill>
        <p:spPr>
          <a:xfrm>
            <a:off x="8939950" y="2258563"/>
            <a:ext cx="2297724" cy="2320449"/>
          </a:xfrm>
          <a:prstGeom prst="rect">
            <a:avLst/>
          </a:prstGeom>
          <a:effectLst>
            <a:outerShdw blurRad="723900" dir="5400000" sx="89000" sy="89000" algn="ctr" rotWithShape="0">
              <a:srgbClr val="000000">
                <a:alpha val="12000"/>
              </a:srgbClr>
            </a:outerShdw>
            <a:reflection blurRad="6350" stA="52000" endA="300" endPos="35000" dir="5400000" sy="-100000" algn="bl" rotWithShape="0"/>
          </a:effec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58A500F-E353-F142-BF4C-352940E06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60065"/>
              </p:ext>
            </p:extLst>
          </p:nvPr>
        </p:nvGraphicFramePr>
        <p:xfrm>
          <a:off x="3631035" y="4655212"/>
          <a:ext cx="2409092" cy="902970"/>
        </p:xfrm>
        <a:graphic>
          <a:graphicData uri="http://schemas.openxmlformats.org/drawingml/2006/table">
            <a:tbl>
              <a:tblPr/>
              <a:tblGrid>
                <a:gridCol w="2409092">
                  <a:extLst>
                    <a:ext uri="{9D8B030D-6E8A-4147-A177-3AD203B41FA5}">
                      <a16:colId xmlns:a16="http://schemas.microsoft.com/office/drawing/2014/main" val="187213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Bruce Katz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190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83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DIRECTOR </a:t>
                      </a:r>
                    </a:p>
                    <a:p>
                      <a:pPr marL="0" marR="0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NOWAK METRO FINANCE LAB</a:t>
                      </a:r>
                      <a:endParaRPr lang="en-US" sz="10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09206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7791A885-2901-41AC-BE9A-691E2DF133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31081"/>
          <a:stretch/>
        </p:blipFill>
        <p:spPr>
          <a:xfrm>
            <a:off x="3528559" y="2258563"/>
            <a:ext cx="2297724" cy="2320449"/>
          </a:xfrm>
          <a:prstGeom prst="rect">
            <a:avLst/>
          </a:prstGeom>
          <a:effectLst>
            <a:outerShdw blurRad="723900" dir="5400000" sx="89000" sy="89000" algn="ctr" rotWithShape="0">
              <a:srgbClr val="000000">
                <a:alpha val="12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AABB97-A5E6-F54E-8D91-71483DB7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369" y="-977185"/>
            <a:ext cx="9866255" cy="9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B11F-D958-45C9-BA10-20827E18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10845"/>
            <a:ext cx="4069080" cy="11893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990294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F45D8-6DA4-4F8B-A3F3-A4E3E227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690054"/>
            <a:ext cx="7810500" cy="757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For follow-up questions, email </a:t>
            </a:r>
            <a:r>
              <a:rPr lang="en-US" sz="2000">
                <a:hlinkClick r:id="rId2"/>
              </a:rPr>
              <a:t>media@nlc.org</a:t>
            </a:r>
            <a:r>
              <a:rPr lang="en-US" sz="200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D3E1B7-42DC-124F-84CD-6A82AC571099}"/>
              </a:ext>
            </a:extLst>
          </p:cNvPr>
          <p:cNvGrpSpPr/>
          <p:nvPr/>
        </p:nvGrpSpPr>
        <p:grpSpPr>
          <a:xfrm>
            <a:off x="2687877" y="3213094"/>
            <a:ext cx="2302414" cy="439560"/>
            <a:chOff x="571500" y="4492781"/>
            <a:chExt cx="2766060" cy="528076"/>
          </a:xfrm>
        </p:grpSpPr>
        <p:sp>
          <p:nvSpPr>
            <p:cNvPr id="8" name="Alternate Process 7">
              <a:hlinkClick r:id="rId3" highlightClick="1"/>
              <a:extLst>
                <a:ext uri="{FF2B5EF4-FFF2-40B4-BE49-F238E27FC236}">
                  <a16:creationId xmlns:a16="http://schemas.microsoft.com/office/drawing/2014/main" id="{D4E02081-0382-8B41-BFBB-B2EB57F2551B}"/>
                </a:ext>
              </a:extLst>
            </p:cNvPr>
            <p:cNvSpPr/>
            <p:nvPr/>
          </p:nvSpPr>
          <p:spPr>
            <a:xfrm>
              <a:off x="571500" y="4492781"/>
              <a:ext cx="2766060" cy="528076"/>
            </a:xfrm>
            <a:prstGeom prst="flowChartAlternateProcess">
              <a:avLst/>
            </a:prstGeom>
            <a:gradFill>
              <a:gsLst>
                <a:gs pos="0">
                  <a:srgbClr val="034BAA"/>
                </a:gs>
                <a:gs pos="78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315B4F-09FD-664A-99C2-92017CD14EEA}"/>
                </a:ext>
              </a:extLst>
            </p:cNvPr>
            <p:cNvSpPr txBox="1"/>
            <p:nvPr/>
          </p:nvSpPr>
          <p:spPr>
            <a:xfrm>
              <a:off x="571501" y="4567450"/>
              <a:ext cx="2766059" cy="36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DOWNLOAD REPORT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728A92-D0D3-5B47-9328-A9B3718F1A87}"/>
              </a:ext>
            </a:extLst>
          </p:cNvPr>
          <p:cNvGrpSpPr/>
          <p:nvPr/>
        </p:nvGrpSpPr>
        <p:grpSpPr>
          <a:xfrm>
            <a:off x="6815666" y="3213247"/>
            <a:ext cx="2477200" cy="439407"/>
            <a:chOff x="6062343" y="4620217"/>
            <a:chExt cx="2799716" cy="496615"/>
          </a:xfrm>
        </p:grpSpPr>
        <p:sp>
          <p:nvSpPr>
            <p:cNvPr id="15" name="Alternate Process 14">
              <a:extLst>
                <a:ext uri="{FF2B5EF4-FFF2-40B4-BE49-F238E27FC236}">
                  <a16:creationId xmlns:a16="http://schemas.microsoft.com/office/drawing/2014/main" id="{93BC5B8C-4E43-3244-A415-3232C02A6063}"/>
                </a:ext>
              </a:extLst>
            </p:cNvPr>
            <p:cNvSpPr/>
            <p:nvPr/>
          </p:nvSpPr>
          <p:spPr>
            <a:xfrm>
              <a:off x="6096000" y="4620217"/>
              <a:ext cx="2766059" cy="496615"/>
            </a:xfrm>
            <a:prstGeom prst="flowChartAlternateProcess">
              <a:avLst/>
            </a:prstGeom>
            <a:gradFill>
              <a:gsLst>
                <a:gs pos="0">
                  <a:srgbClr val="034BAA"/>
                </a:gs>
                <a:gs pos="78000">
                  <a:srgbClr val="990294">
                    <a:shade val="67500"/>
                    <a:satMod val="115000"/>
                  </a:srgbClr>
                </a:gs>
                <a:gs pos="100000">
                  <a:srgbClr val="990294">
                    <a:shade val="100000"/>
                    <a:satMod val="115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430E9C-52B8-B142-92F7-A90732780826}"/>
                </a:ext>
              </a:extLst>
            </p:cNvPr>
            <p:cNvSpPr txBox="1"/>
            <p:nvPr/>
          </p:nvSpPr>
          <p:spPr>
            <a:xfrm>
              <a:off x="6062343" y="4694600"/>
              <a:ext cx="2766058" cy="34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 TO INITIATIVE</a:t>
              </a:r>
              <a:endParaRPr 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13B5695-2CEC-4C7D-8132-0E31BA6F5B43}"/>
              </a:ext>
            </a:extLst>
          </p:cNvPr>
          <p:cNvSpPr/>
          <p:nvPr/>
        </p:nvSpPr>
        <p:spPr>
          <a:xfrm rot="16200000">
            <a:off x="-3299012" y="3302001"/>
            <a:ext cx="6858001" cy="253999"/>
          </a:xfrm>
          <a:prstGeom prst="rect">
            <a:avLst/>
          </a:prstGeom>
          <a:gradFill flip="none" rotWithShape="1">
            <a:gsLst>
              <a:gs pos="0">
                <a:srgbClr val="034BAA"/>
              </a:gs>
              <a:gs pos="61000">
                <a:srgbClr val="990294">
                  <a:shade val="67500"/>
                  <a:satMod val="115000"/>
                </a:srgbClr>
              </a:gs>
              <a:gs pos="100000">
                <a:srgbClr val="990294">
                  <a:shade val="100000"/>
                  <a:satMod val="115000"/>
                </a:srgb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97F1E22156B49BCAB79E166DE7662" ma:contentTypeVersion="14" ma:contentTypeDescription="Create a new document." ma:contentTypeScope="" ma:versionID="774d54295a15edef0f72453d1e0f848c">
  <xsd:schema xmlns:xsd="http://www.w3.org/2001/XMLSchema" xmlns:xs="http://www.w3.org/2001/XMLSchema" xmlns:p="http://schemas.microsoft.com/office/2006/metadata/properties" xmlns:ns2="5b08f989-2542-49cb-abed-d26db713e209" xmlns:ns3="6ffbe964-c79f-40a0-b99e-ed8d98f5b07e" targetNamespace="http://schemas.microsoft.com/office/2006/metadata/properties" ma:root="true" ma:fieldsID="80e61ae121803c41fc986d3cdec0640d" ns2:_="" ns3:_="">
    <xsd:import namespace="5b08f989-2542-49cb-abed-d26db713e209"/>
    <xsd:import namespace="6ffbe964-c79f-40a0-b99e-ed8d98f5b0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8f989-2542-49cb-abed-d26db713e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DE" ma:index="20" nillable="true" ma:displayName="CODE" ma:format="Dropdown" ma:internalName="COD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be964-c79f-40a0-b99e-ed8d98f5b0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fbe964-c79f-40a0-b99e-ed8d98f5b07e">
      <UserInfo>
        <DisplayName>Katey Haas</DisplayName>
        <AccountId>50</AccountId>
        <AccountType/>
      </UserInfo>
      <UserInfo>
        <DisplayName>Celeste Newman</DisplayName>
        <AccountId>60</AccountId>
        <AccountType/>
      </UserInfo>
      <UserInfo>
        <DisplayName>Lena Geraghty</DisplayName>
        <AccountId>16</AccountId>
        <AccountType/>
      </UserInfo>
      <UserInfo>
        <DisplayName>Jenn Steinfeld</DisplayName>
        <AccountId>15</AccountId>
        <AccountType/>
      </UserInfo>
      <UserInfo>
        <DisplayName>Corianne Rice</DisplayName>
        <AccountId>100</AccountId>
        <AccountType/>
      </UserInfo>
    </SharedWithUsers>
    <CODE xmlns="5b08f989-2542-49cb-abed-d26db713e20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B5D8AD-0629-4A4D-8809-C70B5A5DB6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8f989-2542-49cb-abed-d26db713e209"/>
    <ds:schemaRef ds:uri="6ffbe964-c79f-40a0-b99e-ed8d98f5b0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C07A14-DDF4-4075-87E4-125697CD3D49}">
  <ds:schemaRefs>
    <ds:schemaRef ds:uri="8a6604a4-7a49-470c-8dac-6c9e6c99d9c1"/>
    <ds:schemaRef ds:uri="fbb6cf2d-7c07-4b47-a42f-80602c1f4ce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ffbe964-c79f-40a0-b99e-ed8d98f5b07e"/>
    <ds:schemaRef ds:uri="5b08f989-2542-49cb-abed-d26db713e209"/>
  </ds:schemaRefs>
</ds:datastoreItem>
</file>

<file path=customXml/itemProps3.xml><?xml version="1.0" encoding="utf-8"?>
<ds:datastoreItem xmlns:ds="http://schemas.openxmlformats.org/officeDocument/2006/customXml" ds:itemID="{38FA9192-3161-473A-B193-DF442ED61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192</Words>
  <Application>Microsoft Office PowerPoint</Application>
  <PresentationFormat>Widescreen</PresentationFormat>
  <Paragraphs>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THE FUTURE OF CITIES </vt:lpstr>
      <vt:lpstr>PowerPoint Presentation</vt:lpstr>
      <vt:lpstr>THE FUTURE OF CITIES: A Roadmap to Inclusive Entrepreneurship </vt:lpstr>
      <vt:lpstr>ENTREPRENEURSHIP: A HISTORICAL REFLECTION</vt:lpstr>
      <vt:lpstr>RECOMMENDATIONS: A ROADMAP TO INCLUSIVE ENTREPRENEURSHIP</vt:lpstr>
      <vt:lpstr>PowerPoint Presentation</vt:lpstr>
      <vt:lpstr>PANELISTS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Lee</dc:creator>
  <cp:lastModifiedBy>Tina Lee</cp:lastModifiedBy>
  <cp:revision>4</cp:revision>
  <dcterms:created xsi:type="dcterms:W3CDTF">2021-06-18T20:25:33Z</dcterms:created>
  <dcterms:modified xsi:type="dcterms:W3CDTF">2022-01-11T19:45:35Z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0x01010005597F1E22156B49BCAB79E166DE7662</vt:lpwstr>
  </property>
</Properties>
</file>