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4"/>
  </p:sldMasterIdLst>
  <p:notesMasterIdLst>
    <p:notesMasterId r:id="rId17"/>
  </p:notesMasterIdLst>
  <p:sldIdLst>
    <p:sldId id="256" r:id="rId5"/>
    <p:sldId id="328" r:id="rId6"/>
    <p:sldId id="318" r:id="rId7"/>
    <p:sldId id="313" r:id="rId8"/>
    <p:sldId id="319" r:id="rId9"/>
    <p:sldId id="320" r:id="rId10"/>
    <p:sldId id="321" r:id="rId11"/>
    <p:sldId id="323" r:id="rId12"/>
    <p:sldId id="322" r:id="rId13"/>
    <p:sldId id="324" r:id="rId14"/>
    <p:sldId id="325" r:id="rId15"/>
    <p:sldId id="32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M" initials="Editor" lastIdx="8" clrIdx="0">
    <p:extLst>
      <p:ext uri="{19B8F6BF-5375-455C-9EA6-DF929625EA0E}">
        <p15:presenceInfo xmlns:p15="http://schemas.microsoft.com/office/powerpoint/2012/main" userId="CRM" providerId="None"/>
      </p:ext>
    </p:extLst>
  </p:cmAuthor>
  <p:cmAuthor id="2" name="SHARON E RENNERT" initials="SER" lastIdx="3" clrIdx="1">
    <p:extLst>
      <p:ext uri="{19B8F6BF-5375-455C-9EA6-DF929625EA0E}">
        <p15:presenceInfo xmlns:p15="http://schemas.microsoft.com/office/powerpoint/2012/main" userId="S-1-5-21-4207856344-4071050273-4101153728-52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AE2"/>
    <a:srgbClr val="F2A36E"/>
    <a:srgbClr val="8EC26A"/>
    <a:srgbClr val="76ABDC"/>
    <a:srgbClr val="C9A5F1"/>
    <a:srgbClr val="A264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4CEA16-5FF5-435B-B6F5-C736E47AE6FE}" v="1" dt="2021-08-31T14:00:36.9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2" autoAdjust="0"/>
    <p:restoredTop sz="95282" autoAdjust="0"/>
  </p:normalViewPr>
  <p:slideViewPr>
    <p:cSldViewPr snapToGrid="0">
      <p:cViewPr varScale="1">
        <p:scale>
          <a:sx n="117" d="100"/>
          <a:sy n="117" d="100"/>
        </p:scale>
        <p:origin x="328" y="184"/>
      </p:cViewPr>
      <p:guideLst/>
    </p:cSldViewPr>
  </p:slideViewPr>
  <p:outlineViewPr>
    <p:cViewPr>
      <p:scale>
        <a:sx n="33" d="100"/>
        <a:sy n="33" d="100"/>
      </p:scale>
      <p:origin x="0" y="-287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8BE18-2D32-4408-80F3-2B864322C221}" type="datetimeFigureOut">
              <a:rPr lang="en-US" smtClean="0"/>
              <a:t>9/10/21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CCA42-9806-441F-902F-4EC599C71BA4}" type="slidenum">
              <a:rPr lang="en-US" smtClean="0"/>
              <a:t>‹#›</a:t>
            </a:fld>
            <a:endParaRPr lang="en-US"/>
          </a:p>
        </p:txBody>
      </p:sp>
    </p:spTree>
    <p:extLst>
      <p:ext uri="{BB962C8B-B14F-4D97-AF65-F5344CB8AC3E}">
        <p14:creationId xmlns:p14="http://schemas.microsoft.com/office/powerpoint/2010/main" val="120982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37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1607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96868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6545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82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9/10/21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8159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9/10/21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7594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9/10/21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5640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9/10/21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065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9/10/21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721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9/10/21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5628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9/10/21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6313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eoc.gov/wysk/what-you-should-know-about-covid-19-and-ada-rehabilitation-act-and-other-eeo-laws" TargetMode="External"/><Relationship Id="rId2" Type="http://schemas.openxmlformats.org/officeDocument/2006/relationships/hyperlink" Target="http://www.eeoc.gov/coronavir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FF3B-A673-4F2D-BBAB-03BB4997E8F0}"/>
              </a:ext>
            </a:extLst>
          </p:cNvPr>
          <p:cNvSpPr>
            <a:spLocks noGrp="1"/>
          </p:cNvSpPr>
          <p:nvPr>
            <p:ph type="ctrTitle"/>
          </p:nvPr>
        </p:nvSpPr>
        <p:spPr>
          <a:xfrm>
            <a:off x="1332038" y="369455"/>
            <a:ext cx="9910296" cy="3214254"/>
          </a:xfrm>
        </p:spPr>
        <p:txBody>
          <a:bodyPr anchor="t">
            <a:noAutofit/>
          </a:bodyPr>
          <a:lstStyle/>
          <a:p>
            <a:pPr algn="l"/>
            <a:br>
              <a:rPr lang="en-US" sz="2400" b="1" i="1" dirty="0">
                <a:latin typeface="+mn-lt"/>
              </a:rPr>
            </a:br>
            <a:br>
              <a:rPr lang="en-US" sz="2400" b="1" i="1" dirty="0">
                <a:latin typeface="+mn-lt"/>
              </a:rPr>
            </a:br>
            <a:br>
              <a:rPr lang="en-US" sz="2400" b="1" i="1" dirty="0">
                <a:latin typeface="+mn-lt"/>
              </a:rPr>
            </a:br>
            <a:br>
              <a:rPr lang="en-US" sz="2400" b="1" dirty="0">
                <a:latin typeface="+mn-lt"/>
                <a:ea typeface="+mn-ea"/>
                <a:cs typeface="+mn-cs"/>
              </a:rPr>
            </a:br>
            <a:br>
              <a:rPr lang="en-US" sz="2400" b="1" dirty="0">
                <a:latin typeface="+mn-lt"/>
                <a:ea typeface="+mn-ea"/>
                <a:cs typeface="+mn-cs"/>
              </a:rPr>
            </a:br>
            <a:br>
              <a:rPr lang="en-US" sz="2400" b="1" dirty="0">
                <a:latin typeface="+mn-lt"/>
                <a:ea typeface="+mn-ea"/>
                <a:cs typeface="+mn-cs"/>
              </a:rPr>
            </a:br>
            <a:br>
              <a:rPr lang="en-US" sz="2400" b="1" dirty="0">
                <a:latin typeface="+mn-lt"/>
                <a:ea typeface="+mn-ea"/>
                <a:cs typeface="+mn-cs"/>
              </a:rPr>
            </a:br>
            <a:br>
              <a:rPr lang="en-US" sz="2400" b="1" i="1" dirty="0">
                <a:latin typeface="+mn-lt"/>
              </a:rPr>
            </a:br>
            <a:br>
              <a:rPr lang="en-US" sz="2400" b="1" i="1" dirty="0">
                <a:latin typeface="+mn-lt"/>
              </a:rPr>
            </a:br>
            <a:br>
              <a:rPr lang="en-US" sz="2400" b="1" i="1" dirty="0">
                <a:latin typeface="+mn-lt"/>
              </a:rPr>
            </a:br>
            <a:br>
              <a:rPr lang="en-US" sz="2400" b="1" i="1" dirty="0">
                <a:latin typeface="+mn-lt"/>
              </a:rPr>
            </a:br>
            <a:br>
              <a:rPr lang="en-US" sz="2400" b="1" i="1" dirty="0">
                <a:latin typeface="+mn-lt"/>
              </a:rPr>
            </a:br>
            <a:br>
              <a:rPr lang="en-US" sz="2400" b="1" i="1" dirty="0">
                <a:latin typeface="+mn-lt"/>
              </a:rPr>
            </a:br>
            <a:r>
              <a:rPr lang="en-US" sz="2400" b="1" i="1" dirty="0">
                <a:latin typeface="+mn-lt"/>
              </a:rPr>
              <a:t>U.S. Equal Employment Opportunity Commission</a:t>
            </a:r>
            <a:br>
              <a:rPr lang="en-US" sz="2400" b="1" i="1" dirty="0">
                <a:latin typeface="+mn-lt"/>
              </a:rPr>
            </a:br>
            <a:r>
              <a:rPr lang="en-US" sz="2400" b="1" i="1" dirty="0">
                <a:latin typeface="+mn-lt"/>
              </a:rPr>
              <a:t>Sharon Rennert, Senior Attorney Advisor, Office of Legal Counsel</a:t>
            </a:r>
            <a:br>
              <a:rPr lang="en-US" sz="2400" b="1" i="1" dirty="0">
                <a:latin typeface="+mn-lt"/>
              </a:rPr>
            </a:br>
            <a:r>
              <a:rPr lang="en-US" sz="2400" b="1" i="1" dirty="0">
                <a:latin typeface="+mn-lt"/>
              </a:rPr>
              <a:t>ADA/GINA Division</a:t>
            </a:r>
            <a:br>
              <a:rPr lang="en-US" sz="2400" b="1" i="1" dirty="0">
                <a:latin typeface="+mn-lt"/>
              </a:rPr>
            </a:br>
            <a:r>
              <a:rPr lang="en-US" sz="2400" b="1" i="1" dirty="0">
                <a:latin typeface="+mn-lt"/>
              </a:rPr>
              <a:t>Sharon.Rennert@eeoc.gov</a:t>
            </a:r>
            <a:br>
              <a:rPr lang="en-US" sz="2400" b="1" i="1" dirty="0">
                <a:latin typeface="+mn-lt"/>
              </a:rPr>
            </a:br>
            <a:br>
              <a:rPr lang="en-US" sz="2400" b="1" i="1" dirty="0">
                <a:latin typeface="+mn-lt"/>
              </a:rPr>
            </a:br>
            <a:br>
              <a:rPr lang="en-US" sz="2400" b="1" i="1" dirty="0">
                <a:latin typeface="+mn-lt"/>
              </a:rPr>
            </a:br>
            <a:br>
              <a:rPr lang="en-US" sz="2400" b="1" i="1" dirty="0">
                <a:latin typeface="+mn-lt"/>
              </a:rPr>
            </a:br>
            <a:br>
              <a:rPr lang="en-US" sz="2400" b="1" i="1" dirty="0">
                <a:latin typeface="+mn-lt"/>
              </a:rPr>
            </a:br>
            <a:br>
              <a:rPr lang="en-US" sz="2400" b="1" i="1" dirty="0">
                <a:latin typeface="+mn-lt"/>
              </a:rPr>
            </a:br>
            <a:endParaRPr lang="en-US" sz="2400" b="1" i="1" dirty="0">
              <a:latin typeface="+mn-lt"/>
            </a:endParaRPr>
          </a:p>
        </p:txBody>
      </p:sp>
      <p:sp>
        <p:nvSpPr>
          <p:cNvPr id="3" name="Rectangle 2">
            <a:extLst>
              <a:ext uri="{FF2B5EF4-FFF2-40B4-BE49-F238E27FC236}">
                <a16:creationId xmlns:a16="http://schemas.microsoft.com/office/drawing/2014/main" id="{F654AA07-B3B6-41BD-8B90-9A9B9B18FD99}"/>
              </a:ext>
            </a:extLst>
          </p:cNvPr>
          <p:cNvSpPr/>
          <p:nvPr/>
        </p:nvSpPr>
        <p:spPr>
          <a:xfrm>
            <a:off x="345440" y="576746"/>
            <a:ext cx="11033760" cy="1200329"/>
          </a:xfrm>
          <a:prstGeom prst="rect">
            <a:avLst/>
          </a:prstGeom>
        </p:spPr>
        <p:txBody>
          <a:bodyPr wrap="square">
            <a:spAutoFit/>
          </a:bodyPr>
          <a:lstStyle/>
          <a:p>
            <a:pPr algn="ctr"/>
            <a:r>
              <a:rPr lang="en-US" sz="3600" b="1" dirty="0"/>
              <a:t>COVID-19: Employers, Vaccine Issues, and the Federal Equal Employment Opportunity Laws </a:t>
            </a:r>
            <a:endParaRPr lang="en-US" sz="3600" dirty="0"/>
          </a:p>
        </p:txBody>
      </p:sp>
    </p:spTree>
    <p:extLst>
      <p:ext uri="{BB962C8B-B14F-4D97-AF65-F5344CB8AC3E}">
        <p14:creationId xmlns:p14="http://schemas.microsoft.com/office/powerpoint/2010/main" val="83902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690880" y="-91440"/>
            <a:ext cx="11409680" cy="2225040"/>
          </a:xfrm>
        </p:spPr>
        <p:txBody>
          <a:bodyPr>
            <a:normAutofit/>
          </a:bodyPr>
          <a:lstStyle/>
          <a:p>
            <a:r>
              <a:rPr lang="en-US" sz="3600" b="1" dirty="0">
                <a:solidFill>
                  <a:schemeClr val="tx1"/>
                </a:solidFill>
              </a:rPr>
              <a:t>GINA and Vaccinations/Issue is Whether Employer Is Seeking Genetic Information (in this case, family medical history): No GINA Problems in These Scenarios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0" y="1767840"/>
            <a:ext cx="12100560" cy="4754880"/>
          </a:xfrm>
        </p:spPr>
        <p:txBody>
          <a:bodyPr>
            <a:noAutofit/>
          </a:bodyPr>
          <a:lstStyle/>
          <a:p>
            <a:pPr>
              <a:buFont typeface="Wingdings" panose="05000000000000000000" pitchFamily="2" charset="2"/>
              <a:buChar char="§"/>
            </a:pPr>
            <a:r>
              <a:rPr lang="en-US" sz="2800" dirty="0">
                <a:solidFill>
                  <a:schemeClr val="tx1"/>
                </a:solidFill>
              </a:rPr>
              <a:t> No GINA issues if employer requires employees to be vaccinated by the employer/its agent or requires employee to arrange for own vaccination (no genetic information being requested):</a:t>
            </a:r>
            <a:r>
              <a:rPr lang="en-US" sz="2400" dirty="0">
                <a:solidFill>
                  <a:schemeClr val="tx1"/>
                </a:solidFill>
              </a:rPr>
              <a:t> </a:t>
            </a:r>
            <a:r>
              <a:rPr lang="en-US" sz="2400" i="1" dirty="0">
                <a:solidFill>
                  <a:schemeClr val="accent1"/>
                </a:solidFill>
              </a:rPr>
              <a:t>WYSK questions K.14 and K.15 </a:t>
            </a:r>
            <a:endParaRPr lang="en-US" sz="2400" dirty="0">
              <a:solidFill>
                <a:schemeClr val="tx1"/>
              </a:solidFill>
            </a:endParaRPr>
          </a:p>
          <a:p>
            <a:pPr>
              <a:buFont typeface="Wingdings" panose="05000000000000000000" pitchFamily="2" charset="2"/>
              <a:buChar char="§"/>
            </a:pPr>
            <a:r>
              <a:rPr lang="en-US" sz="2800" i="1" dirty="0">
                <a:solidFill>
                  <a:schemeClr val="tx1"/>
                </a:solidFill>
              </a:rPr>
              <a:t> </a:t>
            </a:r>
            <a:r>
              <a:rPr lang="en-US" sz="2800" dirty="0">
                <a:solidFill>
                  <a:schemeClr val="tx1"/>
                </a:solidFill>
              </a:rPr>
              <a:t>No GINA issue if employer offers incentives to employees to provide documentation/confirmation that they or their family members have been vaccinated in community (no genetic information being requested): </a:t>
            </a:r>
            <a:r>
              <a:rPr lang="en-US" sz="2400" i="1" dirty="0">
                <a:solidFill>
                  <a:schemeClr val="accent1"/>
                </a:solidFill>
              </a:rPr>
              <a:t>WYSK</a:t>
            </a:r>
            <a:r>
              <a:rPr lang="en-US" sz="2800" i="1" dirty="0">
                <a:solidFill>
                  <a:schemeClr val="accent1"/>
                </a:solidFill>
              </a:rPr>
              <a:t> question </a:t>
            </a:r>
            <a:r>
              <a:rPr lang="en-US" sz="2400" i="1" dirty="0">
                <a:solidFill>
                  <a:schemeClr val="accent1"/>
                </a:solidFill>
              </a:rPr>
              <a:t>K.18 </a:t>
            </a:r>
            <a:endParaRPr lang="en-US" sz="2400" dirty="0">
              <a:solidFill>
                <a:schemeClr val="tx1"/>
              </a:solidFill>
            </a:endParaRPr>
          </a:p>
          <a:p>
            <a:pPr>
              <a:buFont typeface="Wingdings" panose="05000000000000000000" pitchFamily="2" charset="2"/>
              <a:buChar char="§"/>
            </a:pPr>
            <a:r>
              <a:rPr lang="en-US" sz="2800" i="1" dirty="0">
                <a:solidFill>
                  <a:schemeClr val="tx1"/>
                </a:solidFill>
              </a:rPr>
              <a:t> </a:t>
            </a:r>
            <a:r>
              <a:rPr lang="en-US" sz="2800" dirty="0">
                <a:solidFill>
                  <a:schemeClr val="tx1"/>
                </a:solidFill>
              </a:rPr>
              <a:t>No GINA issue if employer offers incentive for employee to be vaccinated by employer (no genetic information being requested): </a:t>
            </a:r>
            <a:r>
              <a:rPr lang="en-US" sz="2400" i="1" dirty="0">
                <a:solidFill>
                  <a:schemeClr val="accent1"/>
                </a:solidFill>
              </a:rPr>
              <a:t>WYSK question K.19 </a:t>
            </a:r>
          </a:p>
          <a:p>
            <a:pPr marL="0" indent="0">
              <a:buNone/>
            </a:pPr>
            <a:endParaRPr lang="en-US" sz="2800" dirty="0">
              <a:solidFill>
                <a:schemeClr val="tx1"/>
              </a:solidFill>
            </a:endParaRPr>
          </a:p>
          <a:p>
            <a:pPr marL="0" indent="0">
              <a:buNone/>
            </a:pPr>
            <a:endParaRPr lang="en-US" sz="2400" i="1" dirty="0">
              <a:solidFill>
                <a:schemeClr val="accent1"/>
              </a:solidFill>
            </a:endParaRPr>
          </a:p>
          <a:p>
            <a:pPr marL="0" indent="0">
              <a:buNone/>
            </a:pPr>
            <a:endParaRPr lang="en-US" sz="2800" dirty="0">
              <a:solidFill>
                <a:schemeClr val="tx1"/>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298029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751840" y="0"/>
            <a:ext cx="11348720" cy="2113280"/>
          </a:xfrm>
        </p:spPr>
        <p:txBody>
          <a:bodyPr>
            <a:normAutofit fontScale="90000"/>
          </a:bodyPr>
          <a:lstStyle/>
          <a:p>
            <a:r>
              <a:rPr lang="en-US" sz="4000" b="1" dirty="0">
                <a:solidFill>
                  <a:schemeClr val="tx1"/>
                </a:solidFill>
              </a:rPr>
              <a:t>GINA and Vaccinations/ Issue is Whether Employer Is Seeking Genetic Information (in this case, family medical history): GINA Problem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0" y="1737360"/>
            <a:ext cx="12192000" cy="4785360"/>
          </a:xfrm>
        </p:spPr>
        <p:txBody>
          <a:bodyPr>
            <a:noAutofit/>
          </a:bodyPr>
          <a:lstStyle/>
          <a:p>
            <a:pPr>
              <a:buFont typeface="Wingdings" panose="05000000000000000000" pitchFamily="2" charset="2"/>
              <a:buChar char="§"/>
            </a:pPr>
            <a:r>
              <a:rPr lang="en-US" sz="2800" dirty="0">
                <a:solidFill>
                  <a:schemeClr val="tx1"/>
                </a:solidFill>
              </a:rPr>
              <a:t>GINA issue if employer offers incentive to employee if family member is </a:t>
            </a:r>
            <a:r>
              <a:rPr lang="en-US" sz="2800" b="1" dirty="0">
                <a:solidFill>
                  <a:schemeClr val="tx1"/>
                </a:solidFill>
              </a:rPr>
              <a:t>vaccinated by employer/its agent</a:t>
            </a:r>
            <a:r>
              <a:rPr lang="en-US" sz="2800" dirty="0">
                <a:solidFill>
                  <a:schemeClr val="tx1"/>
                </a:solidFill>
              </a:rPr>
              <a:t>: </a:t>
            </a:r>
            <a:r>
              <a:rPr lang="en-US" sz="2400" i="1" dirty="0">
                <a:solidFill>
                  <a:schemeClr val="accent1"/>
                </a:solidFill>
              </a:rPr>
              <a:t>WYSK question K.20</a:t>
            </a:r>
          </a:p>
          <a:p>
            <a:pPr marL="0" indent="0">
              <a:buNone/>
            </a:pPr>
            <a:r>
              <a:rPr lang="en-US" sz="2400" i="1" dirty="0">
                <a:solidFill>
                  <a:schemeClr val="accent1"/>
                </a:solidFill>
              </a:rPr>
              <a:t>	</a:t>
            </a:r>
            <a:r>
              <a:rPr lang="en-US" sz="2400" i="1" dirty="0">
                <a:solidFill>
                  <a:schemeClr val="tx1"/>
                </a:solidFill>
              </a:rPr>
              <a:t>--</a:t>
            </a:r>
            <a:r>
              <a:rPr lang="en-US" sz="2800" dirty="0">
                <a:solidFill>
                  <a:schemeClr val="tx1"/>
                </a:solidFill>
              </a:rPr>
              <a:t>Employer or its agent must ask pre-vaccination medical questions about the 	family member and that medical information about the employee’s family 	member constitutes genetic information about the employee</a:t>
            </a:r>
          </a:p>
          <a:p>
            <a:pPr marL="0" indent="0">
              <a:buNone/>
            </a:pPr>
            <a:r>
              <a:rPr lang="en-US" sz="2800" dirty="0">
                <a:solidFill>
                  <a:schemeClr val="tx1"/>
                </a:solidFill>
              </a:rPr>
              <a:t>	--GINA prohibits employers from offering </a:t>
            </a:r>
            <a:r>
              <a:rPr lang="en-US" sz="2800" i="1" dirty="0">
                <a:solidFill>
                  <a:schemeClr val="tx1"/>
                </a:solidFill>
              </a:rPr>
              <a:t>any </a:t>
            </a:r>
            <a:r>
              <a:rPr lang="en-US" sz="2800" dirty="0">
                <a:solidFill>
                  <a:schemeClr val="tx1"/>
                </a:solidFill>
              </a:rPr>
              <a:t>incentives to employees to 	obtain genetic information, including family medical history </a:t>
            </a:r>
          </a:p>
          <a:p>
            <a:pPr>
              <a:buFont typeface="Wingdings" panose="05000000000000000000" pitchFamily="2" charset="2"/>
              <a:buChar char="§"/>
            </a:pPr>
            <a:endParaRPr lang="en-US" sz="2400" i="1" dirty="0">
              <a:solidFill>
                <a:schemeClr val="accent1"/>
              </a:solidFill>
            </a:endParaRPr>
          </a:p>
          <a:p>
            <a:pPr marL="0" indent="0">
              <a:buNone/>
            </a:pPr>
            <a:endParaRPr lang="en-US" sz="2800" dirty="0">
              <a:solidFill>
                <a:schemeClr val="tx1"/>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3328751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751840" y="0"/>
            <a:ext cx="11348720" cy="1656080"/>
          </a:xfrm>
        </p:spPr>
        <p:txBody>
          <a:bodyPr>
            <a:normAutofit/>
          </a:bodyPr>
          <a:lstStyle/>
          <a:p>
            <a:r>
              <a:rPr lang="en-US" sz="4000" b="1" dirty="0">
                <a:solidFill>
                  <a:schemeClr val="tx1"/>
                </a:solidFill>
              </a:rPr>
              <a:t>Other Vaccination Issues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0" y="1737360"/>
            <a:ext cx="12192000" cy="4785360"/>
          </a:xfrm>
        </p:spPr>
        <p:txBody>
          <a:bodyPr>
            <a:noAutofit/>
          </a:bodyPr>
          <a:lstStyle/>
          <a:p>
            <a:pPr>
              <a:buFont typeface="Wingdings" panose="05000000000000000000" pitchFamily="2" charset="2"/>
              <a:buChar char="§"/>
            </a:pPr>
            <a:r>
              <a:rPr lang="en-US" sz="2800" dirty="0">
                <a:solidFill>
                  <a:schemeClr val="tx1"/>
                </a:solidFill>
              </a:rPr>
              <a:t> Examples of reasonable accommodations for disability and religious objections: </a:t>
            </a:r>
            <a:r>
              <a:rPr lang="en-US" sz="2400" i="1" dirty="0">
                <a:solidFill>
                  <a:schemeClr val="accent1"/>
                </a:solidFill>
              </a:rPr>
              <a:t>WYSK question K.2</a:t>
            </a:r>
          </a:p>
          <a:p>
            <a:pPr>
              <a:buFont typeface="Wingdings" panose="05000000000000000000" pitchFamily="2" charset="2"/>
              <a:buChar char="§"/>
            </a:pPr>
            <a:r>
              <a:rPr lang="en-US" sz="2400" i="1" dirty="0">
                <a:solidFill>
                  <a:schemeClr val="accent1"/>
                </a:solidFill>
              </a:rPr>
              <a:t> </a:t>
            </a:r>
            <a:r>
              <a:rPr lang="en-US" sz="2800" dirty="0">
                <a:solidFill>
                  <a:schemeClr val="tx1"/>
                </a:solidFill>
              </a:rPr>
              <a:t>If employer requires employees to be vaccinated, </a:t>
            </a:r>
            <a:r>
              <a:rPr lang="en-US" sz="2800" i="1" dirty="0">
                <a:solidFill>
                  <a:schemeClr val="tx1"/>
                </a:solidFill>
              </a:rPr>
              <a:t>best practices </a:t>
            </a:r>
            <a:r>
              <a:rPr lang="en-US" sz="2800" dirty="0">
                <a:solidFill>
                  <a:schemeClr val="tx1"/>
                </a:solidFill>
              </a:rPr>
              <a:t>related to ensuring reasonable accommodation requests are properly considered:</a:t>
            </a:r>
          </a:p>
          <a:p>
            <a:pPr lvl="1">
              <a:buFont typeface="Wingdings" panose="05000000000000000000" pitchFamily="2" charset="2"/>
              <a:buChar char="§"/>
            </a:pPr>
            <a:r>
              <a:rPr lang="en-US" sz="2400" dirty="0">
                <a:solidFill>
                  <a:schemeClr val="tx1"/>
                </a:solidFill>
              </a:rPr>
              <a:t>Notify employees that employer will consider requests for reasonable accommodation based on disability (and religion) on an individualized basis: </a:t>
            </a:r>
            <a:r>
              <a:rPr lang="en-US" sz="2400" i="1" dirty="0">
                <a:solidFill>
                  <a:schemeClr val="accent1"/>
                </a:solidFill>
              </a:rPr>
              <a:t>WYSK question K.5</a:t>
            </a:r>
            <a:endParaRPr lang="en-US" sz="2400" dirty="0">
              <a:solidFill>
                <a:schemeClr val="tx1"/>
              </a:solidFill>
            </a:endParaRPr>
          </a:p>
          <a:p>
            <a:pPr lvl="1">
              <a:buFont typeface="Wingdings" panose="05000000000000000000" pitchFamily="2" charset="2"/>
              <a:buChar char="§"/>
            </a:pPr>
            <a:r>
              <a:rPr lang="en-US" sz="2400" dirty="0">
                <a:solidFill>
                  <a:schemeClr val="tx1"/>
                </a:solidFill>
              </a:rPr>
              <a:t>Before implementing mandatory vaccination policy, provide clear information to managers/supervisors/those implementing the policy about reasonable accommodation obligations: </a:t>
            </a:r>
            <a:r>
              <a:rPr lang="en-US" sz="2400" i="1" dirty="0">
                <a:solidFill>
                  <a:schemeClr val="accent1"/>
                </a:solidFill>
              </a:rPr>
              <a:t>WYSK question K.6</a:t>
            </a:r>
            <a:endParaRPr lang="en-US" sz="2400" dirty="0">
              <a:solidFill>
                <a:schemeClr val="accent1"/>
              </a:solidFill>
            </a:endParaRPr>
          </a:p>
          <a:p>
            <a:pPr>
              <a:buFont typeface="Wingdings" panose="05000000000000000000" pitchFamily="2" charset="2"/>
              <a:buChar char="§"/>
            </a:pPr>
            <a:r>
              <a:rPr lang="en-US" sz="2400" i="1" dirty="0">
                <a:solidFill>
                  <a:schemeClr val="accent1"/>
                </a:solidFill>
              </a:rPr>
              <a:t> </a:t>
            </a:r>
            <a:r>
              <a:rPr lang="en-US" sz="2800" dirty="0">
                <a:solidFill>
                  <a:schemeClr val="tx1"/>
                </a:solidFill>
              </a:rPr>
              <a:t>Actions employers may take to encourage employees (and their family members) to be vaccinated without violating any Federal EEO laws: </a:t>
            </a:r>
            <a:r>
              <a:rPr lang="en-US" sz="2400" i="1" dirty="0">
                <a:solidFill>
                  <a:schemeClr val="accent1"/>
                </a:solidFill>
              </a:rPr>
              <a:t>WYSK question K.3</a:t>
            </a:r>
          </a:p>
          <a:p>
            <a:pPr marL="0" indent="0">
              <a:buNone/>
            </a:pPr>
            <a:endParaRPr lang="en-US" sz="2400" i="1" dirty="0">
              <a:solidFill>
                <a:schemeClr val="accent1"/>
              </a:solidFill>
            </a:endParaRPr>
          </a:p>
          <a:p>
            <a:pPr>
              <a:buFont typeface="Wingdings" panose="05000000000000000000" pitchFamily="2" charset="2"/>
              <a:buChar char="§"/>
            </a:pPr>
            <a:endParaRPr lang="en-US" sz="2400" i="1" dirty="0">
              <a:solidFill>
                <a:schemeClr val="accent1"/>
              </a:solidFill>
            </a:endParaRPr>
          </a:p>
          <a:p>
            <a:pPr marL="0" indent="0">
              <a:buNone/>
            </a:pPr>
            <a:r>
              <a:rPr lang="en-US" sz="2400" i="1" dirty="0">
                <a:solidFill>
                  <a:schemeClr val="accent1"/>
                </a:solidFill>
              </a:rPr>
              <a:t>	</a:t>
            </a:r>
            <a:r>
              <a:rPr lang="en-US" sz="2400" i="1" dirty="0">
                <a:solidFill>
                  <a:schemeClr val="tx1"/>
                </a:solidFill>
              </a:rPr>
              <a:t>--</a:t>
            </a:r>
            <a:r>
              <a:rPr lang="en-US" sz="2800" dirty="0">
                <a:solidFill>
                  <a:schemeClr val="tx1"/>
                </a:solidFill>
              </a:rPr>
              <a:t>Employer or its agent must ask pre-vaccination medical questions about the 	family member and that medical information constitutes genetic information 	about the employee</a:t>
            </a:r>
          </a:p>
          <a:p>
            <a:pPr marL="0" indent="0">
              <a:buNone/>
            </a:pPr>
            <a:r>
              <a:rPr lang="en-US" sz="2800" dirty="0">
                <a:solidFill>
                  <a:schemeClr val="tx1"/>
                </a:solidFill>
              </a:rPr>
              <a:t>	--GINA prohibits employers from offering </a:t>
            </a:r>
            <a:r>
              <a:rPr lang="en-US" sz="2800" i="1" dirty="0">
                <a:solidFill>
                  <a:schemeClr val="tx1"/>
                </a:solidFill>
              </a:rPr>
              <a:t>any </a:t>
            </a:r>
            <a:r>
              <a:rPr lang="en-US" sz="2800" dirty="0">
                <a:solidFill>
                  <a:schemeClr val="tx1"/>
                </a:solidFill>
              </a:rPr>
              <a:t>incentives to employees to 	obtain genetic information, including family medical history </a:t>
            </a:r>
          </a:p>
          <a:p>
            <a:pPr>
              <a:buFont typeface="Wingdings" panose="05000000000000000000" pitchFamily="2" charset="2"/>
              <a:buChar char="§"/>
            </a:pPr>
            <a:endParaRPr lang="en-US" sz="2400" i="1" dirty="0">
              <a:solidFill>
                <a:schemeClr val="accent1"/>
              </a:solidFill>
            </a:endParaRPr>
          </a:p>
          <a:p>
            <a:pPr marL="0" indent="0">
              <a:buNone/>
            </a:pPr>
            <a:endParaRPr lang="en-US" sz="2800" dirty="0">
              <a:solidFill>
                <a:schemeClr val="tx1"/>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223424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CFF-E980-45BE-816E-2AC87D1D09A6}"/>
              </a:ext>
            </a:extLst>
          </p:cNvPr>
          <p:cNvSpPr>
            <a:spLocks noGrp="1"/>
          </p:cNvSpPr>
          <p:nvPr>
            <p:ph type="title"/>
          </p:nvPr>
        </p:nvSpPr>
        <p:spPr>
          <a:xfrm>
            <a:off x="362113" y="-126671"/>
            <a:ext cx="5195407" cy="896812"/>
          </a:xfrm>
        </p:spPr>
        <p:txBody>
          <a:bodyPr>
            <a:normAutofit/>
          </a:bodyPr>
          <a:lstStyle/>
          <a:p>
            <a:pPr>
              <a:lnSpc>
                <a:spcPct val="100000"/>
              </a:lnSpc>
            </a:pPr>
            <a:r>
              <a:rPr lang="en-US" sz="3600" b="1" dirty="0">
                <a:solidFill>
                  <a:schemeClr val="tx1"/>
                </a:solidFill>
              </a:rPr>
              <a:t>EEOC and Other Resources</a:t>
            </a:r>
          </a:p>
        </p:txBody>
      </p:sp>
      <p:sp>
        <p:nvSpPr>
          <p:cNvPr id="3" name="Content Placeholder 2">
            <a:extLst>
              <a:ext uri="{FF2B5EF4-FFF2-40B4-BE49-F238E27FC236}">
                <a16:creationId xmlns:a16="http://schemas.microsoft.com/office/drawing/2014/main" id="{F321A8E5-141C-4F1F-94D0-4B519F276499}"/>
              </a:ext>
            </a:extLst>
          </p:cNvPr>
          <p:cNvSpPr>
            <a:spLocks noGrp="1"/>
          </p:cNvSpPr>
          <p:nvPr>
            <p:ph idx="1"/>
          </p:nvPr>
        </p:nvSpPr>
        <p:spPr>
          <a:xfrm>
            <a:off x="0" y="848196"/>
            <a:ext cx="12192000" cy="5440844"/>
          </a:xfrm>
        </p:spPr>
        <p:txBody>
          <a:bodyPr>
            <a:noAutofit/>
          </a:bodyPr>
          <a:lstStyle/>
          <a:p>
            <a:r>
              <a:rPr lang="en-US" sz="2400" b="1" dirty="0">
                <a:solidFill>
                  <a:schemeClr val="tx1"/>
                </a:solidFill>
              </a:rPr>
              <a:t>All EEOC resources on COVID-19:  </a:t>
            </a:r>
            <a:r>
              <a:rPr lang="en-US" sz="2400" dirty="0">
                <a:hlinkClick r:id="rId2"/>
              </a:rPr>
              <a:t>www.eeoc.gov/coronavirus</a:t>
            </a:r>
            <a:r>
              <a:rPr lang="en-US" sz="2400" dirty="0"/>
              <a:t>.  </a:t>
            </a:r>
            <a:r>
              <a:rPr lang="en-US" sz="2400" b="1" dirty="0">
                <a:solidFill>
                  <a:schemeClr val="tx1"/>
                </a:solidFill>
              </a:rPr>
              <a:t>Including:</a:t>
            </a:r>
          </a:p>
          <a:p>
            <a:pPr>
              <a:buFont typeface="Wingdings" panose="05000000000000000000" pitchFamily="2" charset="2"/>
              <a:buChar char="v"/>
            </a:pPr>
            <a:endParaRPr lang="en-US" sz="2400" b="1" dirty="0"/>
          </a:p>
          <a:p>
            <a:pPr>
              <a:buFont typeface="Wingdings" panose="05000000000000000000" pitchFamily="2" charset="2"/>
              <a:buChar char="v"/>
            </a:pPr>
            <a:r>
              <a:rPr lang="en-US" sz="2400" b="1" dirty="0">
                <a:solidFill>
                  <a:schemeClr val="tx1"/>
                </a:solidFill>
              </a:rPr>
              <a:t> What You Should Know About COVID-19 and the ADA, the Rehabilitation Act, and Other EEO Laws (WYSK)</a:t>
            </a:r>
            <a:endParaRPr lang="en-US" sz="2400" b="1" dirty="0"/>
          </a:p>
          <a:p>
            <a:pPr>
              <a:lnSpc>
                <a:spcPct val="110000"/>
              </a:lnSpc>
            </a:pPr>
            <a:r>
              <a:rPr lang="en-US" sz="2400" b="1" dirty="0">
                <a:hlinkClick r:id="rId3"/>
              </a:rPr>
              <a:t>https://www.eeoc.gov/wysk/what-you-should-know-about-covid-19-</a:t>
            </a:r>
            <a:r>
              <a:rPr lang="en-US" sz="2400" dirty="0">
                <a:hlinkClick r:id="rId3"/>
              </a:rPr>
              <a:t>and-ada-rehabilitation-act-and-other-eeo-laws</a:t>
            </a:r>
            <a:r>
              <a:rPr lang="en-US" sz="2400" dirty="0"/>
              <a:t> </a:t>
            </a:r>
            <a:r>
              <a:rPr lang="en-US" sz="2400" dirty="0">
                <a:solidFill>
                  <a:schemeClr val="tx1"/>
                </a:solidFill>
              </a:rPr>
              <a:t>(check here for updates)</a:t>
            </a:r>
            <a:endParaRPr lang="en-US" sz="2400" b="1" dirty="0">
              <a:solidFill>
                <a:schemeClr val="tx1"/>
              </a:solidFill>
            </a:endParaRPr>
          </a:p>
          <a:p>
            <a:pPr marL="0" indent="0">
              <a:lnSpc>
                <a:spcPct val="110000"/>
              </a:lnSpc>
              <a:buNone/>
            </a:pPr>
            <a:endParaRPr lang="en-US" sz="2400" b="1" dirty="0">
              <a:solidFill>
                <a:schemeClr val="tx1"/>
              </a:solidFill>
            </a:endParaRPr>
          </a:p>
          <a:p>
            <a:pPr marL="0" indent="0">
              <a:buNone/>
            </a:pPr>
            <a:endParaRPr lang="en-US" sz="2400" dirty="0"/>
          </a:p>
          <a:p>
            <a:endParaRPr lang="en-US" sz="2400" dirty="0"/>
          </a:p>
        </p:txBody>
      </p:sp>
    </p:spTree>
    <p:extLst>
      <p:ext uri="{BB962C8B-B14F-4D97-AF65-F5344CB8AC3E}">
        <p14:creationId xmlns:p14="http://schemas.microsoft.com/office/powerpoint/2010/main" val="920691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8189D-5854-423C-8BA4-E6FEBBF156A9}"/>
              </a:ext>
            </a:extLst>
          </p:cNvPr>
          <p:cNvSpPr>
            <a:spLocks noGrp="1"/>
          </p:cNvSpPr>
          <p:nvPr>
            <p:ph type="title"/>
          </p:nvPr>
        </p:nvSpPr>
        <p:spPr/>
        <p:txBody>
          <a:bodyPr>
            <a:normAutofit/>
          </a:bodyPr>
          <a:lstStyle/>
          <a:p>
            <a:r>
              <a:rPr lang="en-US" b="1" dirty="0"/>
              <a:t>May Employers Ask Under the ADA if Employees are </a:t>
            </a:r>
            <a:r>
              <a:rPr lang="en-US" b="1" i="1" dirty="0"/>
              <a:t>Fully Vaccinated</a:t>
            </a:r>
            <a:r>
              <a:rPr lang="en-US" b="1" dirty="0"/>
              <a:t>?</a:t>
            </a:r>
          </a:p>
        </p:txBody>
      </p:sp>
      <p:sp>
        <p:nvSpPr>
          <p:cNvPr id="3" name="Content Placeholder 2">
            <a:extLst>
              <a:ext uri="{FF2B5EF4-FFF2-40B4-BE49-F238E27FC236}">
                <a16:creationId xmlns:a16="http://schemas.microsoft.com/office/drawing/2014/main" id="{1E3E92F2-9A2E-4DE0-A91F-05CCCB563D72}"/>
              </a:ext>
            </a:extLst>
          </p:cNvPr>
          <p:cNvSpPr>
            <a:spLocks noGrp="1"/>
          </p:cNvSpPr>
          <p:nvPr>
            <p:ph idx="1"/>
          </p:nvPr>
        </p:nvSpPr>
        <p:spPr>
          <a:xfrm>
            <a:off x="71120" y="1845734"/>
            <a:ext cx="12120880" cy="4341706"/>
          </a:xfrm>
        </p:spPr>
        <p:txBody>
          <a:bodyPr>
            <a:normAutofit lnSpcReduction="10000"/>
          </a:bodyPr>
          <a:lstStyle/>
          <a:p>
            <a:pPr>
              <a:buFont typeface="Wingdings" panose="05000000000000000000" pitchFamily="2" charset="2"/>
              <a:buChar char="§"/>
            </a:pPr>
            <a:r>
              <a:rPr lang="en-US" sz="3200" dirty="0"/>
              <a:t> Employers may ask for proof that employees have received a COVID-19 vaccination: </a:t>
            </a:r>
            <a:r>
              <a:rPr lang="en-US" sz="2800" i="1" dirty="0">
                <a:solidFill>
                  <a:schemeClr val="accent1"/>
                </a:solidFill>
              </a:rPr>
              <a:t>WYSK question K.9</a:t>
            </a:r>
          </a:p>
          <a:p>
            <a:pPr>
              <a:buFont typeface="Wingdings" panose="05000000000000000000" pitchFamily="2" charset="2"/>
              <a:buChar char="§"/>
            </a:pPr>
            <a:r>
              <a:rPr lang="en-US" sz="2800" dirty="0"/>
              <a:t>  </a:t>
            </a:r>
            <a:r>
              <a:rPr lang="en-US" sz="3200" dirty="0"/>
              <a:t>Asking for proof of vaccination is not a disability-related question under the ADA – but be aware of any state/local laws (or other relevant guidance) that prohibit asking employees about vaccination status</a:t>
            </a:r>
          </a:p>
          <a:p>
            <a:pPr>
              <a:buFont typeface="Wingdings" panose="05000000000000000000" pitchFamily="2" charset="2"/>
              <a:buChar char="§"/>
            </a:pPr>
            <a:r>
              <a:rPr lang="en-US" sz="3200" dirty="0"/>
              <a:t> Be careful about asking why an employee is not vaccinated because that may result in an employee revealing information about a disability </a:t>
            </a:r>
          </a:p>
          <a:p>
            <a:pPr>
              <a:buFont typeface="Wingdings" panose="05000000000000000000" pitchFamily="2" charset="2"/>
              <a:buChar char="§"/>
            </a:pPr>
            <a:r>
              <a:rPr lang="en-US" sz="3200" dirty="0"/>
              <a:t>Verbal confirmation/documentation of vaccination status is confidential medical information: </a:t>
            </a:r>
            <a:r>
              <a:rPr lang="en-US" sz="2800" i="1" dirty="0">
                <a:solidFill>
                  <a:schemeClr val="accent1"/>
                </a:solidFill>
              </a:rPr>
              <a:t>WYSK questions K.4 and K.9</a:t>
            </a:r>
          </a:p>
          <a:p>
            <a:pPr>
              <a:buFont typeface="Wingdings" panose="05000000000000000000" pitchFamily="2" charset="2"/>
              <a:buChar char="§"/>
            </a:pPr>
            <a:endParaRPr lang="en-US" sz="3200" dirty="0"/>
          </a:p>
        </p:txBody>
      </p:sp>
    </p:spTree>
    <p:extLst>
      <p:ext uri="{BB962C8B-B14F-4D97-AF65-F5344CB8AC3E}">
        <p14:creationId xmlns:p14="http://schemas.microsoft.com/office/powerpoint/2010/main" val="162297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223520" y="1"/>
            <a:ext cx="11744960" cy="1696719"/>
          </a:xfrm>
        </p:spPr>
        <p:txBody>
          <a:bodyPr>
            <a:normAutofit/>
          </a:bodyPr>
          <a:lstStyle/>
          <a:p>
            <a:r>
              <a:rPr lang="en-US" sz="4400" b="1" dirty="0">
                <a:solidFill>
                  <a:schemeClr val="tx1"/>
                </a:solidFill>
              </a:rPr>
              <a:t>ADA and COVID-19 Vaccinations </a:t>
            </a:r>
            <a:r>
              <a:rPr lang="en-US" b="1" dirty="0">
                <a:solidFill>
                  <a:schemeClr val="tx1"/>
                </a:solidFill>
              </a:rPr>
              <a:t>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0" y="1696720"/>
            <a:ext cx="12192000" cy="4693920"/>
          </a:xfrm>
        </p:spPr>
        <p:txBody>
          <a:bodyPr>
            <a:noAutofit/>
          </a:bodyPr>
          <a:lstStyle/>
          <a:p>
            <a:pPr>
              <a:buFont typeface="Wingdings" panose="05000000000000000000" pitchFamily="2" charset="2"/>
              <a:buChar char="§"/>
            </a:pPr>
            <a:r>
              <a:rPr lang="en-US" sz="3200" dirty="0">
                <a:solidFill>
                  <a:schemeClr val="tx1"/>
                </a:solidFill>
              </a:rPr>
              <a:t>EEOC’s role in addressing vaccines is limited to certain specific issues</a:t>
            </a:r>
            <a:endParaRPr lang="en-US" sz="2800" dirty="0">
              <a:solidFill>
                <a:schemeClr val="accent1"/>
              </a:solidFill>
            </a:endParaRPr>
          </a:p>
          <a:p>
            <a:pPr>
              <a:buFont typeface="Wingdings" panose="05000000000000000000" pitchFamily="2" charset="2"/>
              <a:buChar char="§"/>
            </a:pPr>
            <a:r>
              <a:rPr lang="en-US" sz="3200" dirty="0">
                <a:solidFill>
                  <a:schemeClr val="tx1"/>
                </a:solidFill>
              </a:rPr>
              <a:t>If employers </a:t>
            </a:r>
            <a:r>
              <a:rPr lang="en-US" sz="3200" b="1" i="1" dirty="0">
                <a:solidFill>
                  <a:schemeClr val="tx1"/>
                </a:solidFill>
              </a:rPr>
              <a:t>require</a:t>
            </a:r>
            <a:r>
              <a:rPr lang="en-US" sz="3200" dirty="0">
                <a:solidFill>
                  <a:schemeClr val="tx1"/>
                </a:solidFill>
              </a:rPr>
              <a:t> employees to be vaccinated (a qualification standard), AND an employee says </a:t>
            </a:r>
            <a:r>
              <a:rPr lang="en-US" sz="3200" b="1" dirty="0">
                <a:solidFill>
                  <a:schemeClr val="tx1"/>
                </a:solidFill>
              </a:rPr>
              <a:t>cannot be vaccinated because of a disability</a:t>
            </a:r>
            <a:r>
              <a:rPr lang="en-US" sz="3200" dirty="0">
                <a:solidFill>
                  <a:schemeClr val="tx1"/>
                </a:solidFill>
              </a:rPr>
              <a:t>, then under ADA employer must show that this requirement is </a:t>
            </a:r>
            <a:r>
              <a:rPr lang="en-US" sz="3200" i="1" dirty="0">
                <a:solidFill>
                  <a:schemeClr val="tx1"/>
                </a:solidFill>
              </a:rPr>
              <a:t>job-related and consistent with business necessity</a:t>
            </a:r>
            <a:r>
              <a:rPr lang="en-US" sz="3200" dirty="0">
                <a:solidFill>
                  <a:schemeClr val="tx1"/>
                </a:solidFill>
              </a:rPr>
              <a:t>.</a:t>
            </a:r>
          </a:p>
          <a:p>
            <a:pPr>
              <a:buFont typeface="Wingdings" panose="05000000000000000000" pitchFamily="2" charset="2"/>
              <a:buChar char="§"/>
            </a:pPr>
            <a:r>
              <a:rPr lang="en-US" sz="3200" dirty="0">
                <a:solidFill>
                  <a:schemeClr val="tx1"/>
                </a:solidFill>
              </a:rPr>
              <a:t> Since health/safety concerns behind this requirement (i.e., slowing or eliminating spread of coronavirus; preventing serious illness, hospitalization, death), employer must show that this employee’s disability  would pose </a:t>
            </a:r>
            <a:r>
              <a:rPr lang="en-US" sz="3200" b="1" i="1" dirty="0">
                <a:solidFill>
                  <a:schemeClr val="tx1"/>
                </a:solidFill>
              </a:rPr>
              <a:t>direct threat </a:t>
            </a:r>
            <a:r>
              <a:rPr lang="en-US" sz="3200" dirty="0">
                <a:solidFill>
                  <a:schemeClr val="tx1"/>
                </a:solidFill>
              </a:rPr>
              <a:t>if remains unvaccinated: </a:t>
            </a:r>
            <a:r>
              <a:rPr lang="en-US" sz="2800" i="1" dirty="0">
                <a:solidFill>
                  <a:schemeClr val="accent1"/>
                </a:solidFill>
              </a:rPr>
              <a:t>WYSK question K.5</a:t>
            </a:r>
            <a:endParaRPr lang="en-US" sz="2800" dirty="0">
              <a:solidFill>
                <a:schemeClr val="accent1"/>
              </a:solidFill>
            </a:endParaRPr>
          </a:p>
          <a:p>
            <a:pPr>
              <a:buFont typeface="Wingdings" panose="05000000000000000000" pitchFamily="2" charset="2"/>
              <a:buChar char="§"/>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216553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1097280" y="0"/>
            <a:ext cx="10058400" cy="2021840"/>
          </a:xfrm>
        </p:spPr>
        <p:txBody>
          <a:bodyPr>
            <a:normAutofit/>
          </a:bodyPr>
          <a:lstStyle/>
          <a:p>
            <a:r>
              <a:rPr lang="en-US" b="1" dirty="0">
                <a:solidFill>
                  <a:schemeClr val="tx1"/>
                </a:solidFill>
              </a:rPr>
              <a:t>ADA Reasonable Accommodation and COVID-19 Vaccinations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182880" y="1737360"/>
            <a:ext cx="11917680" cy="4561840"/>
          </a:xfrm>
        </p:spPr>
        <p:txBody>
          <a:bodyPr>
            <a:noAutofit/>
          </a:bodyPr>
          <a:lstStyle/>
          <a:p>
            <a:pPr>
              <a:buFont typeface="Wingdings" panose="05000000000000000000" pitchFamily="2" charset="2"/>
              <a:buChar char="§"/>
            </a:pPr>
            <a:r>
              <a:rPr lang="en-US" sz="3200" dirty="0">
                <a:solidFill>
                  <a:schemeClr val="tx1"/>
                </a:solidFill>
              </a:rPr>
              <a:t>Direct threat is an individualized assessment – so for each employee who says can’t be vaccinated due to a disability, employer must assess that employee’s situation to determine if remaining unvaccinated meets direct threat standard (significant risk of substantial harm)</a:t>
            </a:r>
          </a:p>
          <a:p>
            <a:pPr>
              <a:buFont typeface="Wingdings" panose="05000000000000000000" pitchFamily="2" charset="2"/>
              <a:buChar char="§"/>
            </a:pPr>
            <a:r>
              <a:rPr lang="en-US" sz="3200" dirty="0">
                <a:solidFill>
                  <a:schemeClr val="tx1"/>
                </a:solidFill>
              </a:rPr>
              <a:t>If employee remaining unvaccinated meets direct threat standard, then employer must consider whether it can eliminate or sufficiently lower high level of risk with reasonable accommodation (absent undue hardship): </a:t>
            </a:r>
            <a:r>
              <a:rPr lang="en-US" sz="2800" i="1" dirty="0">
                <a:solidFill>
                  <a:schemeClr val="accent1"/>
                </a:solidFill>
              </a:rPr>
              <a:t>WYSK questions K.2 and K.11</a:t>
            </a:r>
            <a:endParaRPr lang="en-US" sz="2800" dirty="0">
              <a:solidFill>
                <a:schemeClr val="accent1"/>
              </a:solidFill>
            </a:endParaRPr>
          </a:p>
          <a:p>
            <a:pPr>
              <a:buFont typeface="Wingdings" panose="05000000000000000000" pitchFamily="2" charset="2"/>
              <a:buChar char="§"/>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383260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1097280" y="0"/>
            <a:ext cx="10058400" cy="2011680"/>
          </a:xfrm>
        </p:spPr>
        <p:txBody>
          <a:bodyPr>
            <a:normAutofit/>
          </a:bodyPr>
          <a:lstStyle/>
          <a:p>
            <a:r>
              <a:rPr lang="en-US" b="1" dirty="0">
                <a:solidFill>
                  <a:schemeClr val="tx1"/>
                </a:solidFill>
              </a:rPr>
              <a:t>Religious Accommodation and COVID-19 Vaccinations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182880" y="1737360"/>
            <a:ext cx="11917680" cy="4561840"/>
          </a:xfrm>
        </p:spPr>
        <p:txBody>
          <a:bodyPr>
            <a:noAutofit/>
          </a:bodyPr>
          <a:lstStyle/>
          <a:p>
            <a:pPr>
              <a:buFont typeface="Wingdings" panose="05000000000000000000" pitchFamily="2" charset="2"/>
              <a:buChar char="§"/>
            </a:pPr>
            <a:r>
              <a:rPr lang="en-US" sz="2800" dirty="0">
                <a:solidFill>
                  <a:schemeClr val="tx1"/>
                </a:solidFill>
              </a:rPr>
              <a:t>Employee may request religious accommodation under Title VII of Civil Rights Act based on sincerely held religious practice, belief, or observance.  If employee requests religious accommodation in connection with mandatory vaccine requirement, employer may have to grant request except if it can show undue hardship: </a:t>
            </a:r>
            <a:r>
              <a:rPr lang="en-US" sz="2400" i="1" dirty="0">
                <a:solidFill>
                  <a:schemeClr val="accent1"/>
                </a:solidFill>
              </a:rPr>
              <a:t>WYSK question K.12</a:t>
            </a:r>
          </a:p>
          <a:p>
            <a:pPr>
              <a:buFont typeface="Wingdings" panose="05000000000000000000" pitchFamily="2" charset="2"/>
              <a:buChar char="§"/>
            </a:pPr>
            <a:r>
              <a:rPr lang="en-US" sz="2800" dirty="0">
                <a:solidFill>
                  <a:schemeClr val="tx1">
                    <a:lumMod val="95000"/>
                    <a:lumOff val="5000"/>
                  </a:schemeClr>
                </a:solidFill>
              </a:rPr>
              <a:t>Undue hardship in this context is defined as imposing more than a </a:t>
            </a:r>
            <a:r>
              <a:rPr lang="en-US" sz="2800" i="1" dirty="0">
                <a:solidFill>
                  <a:schemeClr val="tx1">
                    <a:lumMod val="95000"/>
                    <a:lumOff val="5000"/>
                  </a:schemeClr>
                </a:solidFill>
              </a:rPr>
              <a:t>de minimis </a:t>
            </a:r>
            <a:r>
              <a:rPr lang="en-US" sz="2800" dirty="0">
                <a:solidFill>
                  <a:schemeClr val="tx1">
                    <a:lumMod val="95000"/>
                    <a:lumOff val="5000"/>
                  </a:schemeClr>
                </a:solidFill>
              </a:rPr>
              <a:t>cost or burden, a lower standard of undue hardship than used in the ADA (significant expense or difficulty).</a:t>
            </a:r>
          </a:p>
          <a:p>
            <a:pPr>
              <a:buFont typeface="Wingdings" panose="05000000000000000000" pitchFamily="2" charset="2"/>
              <a:buChar char="§"/>
            </a:pPr>
            <a:r>
              <a:rPr lang="en-US" sz="2800" dirty="0">
                <a:solidFill>
                  <a:schemeClr val="tx1">
                    <a:lumMod val="95000"/>
                    <a:lumOff val="5000"/>
                  </a:schemeClr>
                </a:solidFill>
              </a:rPr>
              <a:t>Employers generally should assume employee’s request is based on sincerely held religious practice, belief, or observance, but employer may request additional information if it has objective basis for questioning</a:t>
            </a: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159344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998806" y="-293689"/>
            <a:ext cx="10156874" cy="1787209"/>
          </a:xfrm>
        </p:spPr>
        <p:txBody>
          <a:bodyPr/>
          <a:lstStyle/>
          <a:p>
            <a:r>
              <a:rPr lang="en-US" b="1" dirty="0">
                <a:solidFill>
                  <a:schemeClr val="tx1"/>
                </a:solidFill>
              </a:rPr>
              <a:t>Pregnancy and Mandatory Vaccination </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152400" y="2286000"/>
            <a:ext cx="11826240" cy="4003040"/>
          </a:xfrm>
        </p:spPr>
        <p:txBody>
          <a:bodyPr>
            <a:noAutofit/>
          </a:bodyPr>
          <a:lstStyle/>
          <a:p>
            <a:pPr>
              <a:buFont typeface="Wingdings" panose="05000000000000000000" pitchFamily="2" charset="2"/>
              <a:buChar char="§"/>
            </a:pPr>
            <a:r>
              <a:rPr lang="en-US" sz="2800" dirty="0">
                <a:solidFill>
                  <a:schemeClr val="tx1"/>
                </a:solidFill>
              </a:rPr>
              <a:t>To avoid disparate treatment: If employer requires vaccinations, and pregnant employee seeks exception/modification, employer may need to approve the request to extent that these same things were given to other employees who are similar in their ability/inability to work: </a:t>
            </a:r>
            <a:r>
              <a:rPr lang="en-US" sz="2800" i="1" dirty="0">
                <a:solidFill>
                  <a:schemeClr val="accent1"/>
                </a:solidFill>
              </a:rPr>
              <a:t>WYSK question K.13</a:t>
            </a:r>
            <a:endParaRPr lang="en-US" sz="2800" dirty="0">
              <a:solidFill>
                <a:schemeClr val="tx1"/>
              </a:solidFill>
            </a:endParaRPr>
          </a:p>
          <a:p>
            <a:pPr>
              <a:buFont typeface="Wingdings" panose="05000000000000000000" pitchFamily="2" charset="2"/>
              <a:buChar char="§"/>
            </a:pPr>
            <a:r>
              <a:rPr lang="en-US" sz="2800" dirty="0">
                <a:solidFill>
                  <a:schemeClr val="tx1"/>
                </a:solidFill>
              </a:rPr>
              <a:t>This means if reasonable accommodation is granted to employees based on disability and/or religious objections to being vaccinated, the same modifications may need to be given to a pregnant worker who cannot be vaccinated due to pregnancy: </a:t>
            </a:r>
            <a:r>
              <a:rPr lang="en-US" sz="2800" i="1" dirty="0">
                <a:solidFill>
                  <a:schemeClr val="accent1"/>
                </a:solidFill>
              </a:rPr>
              <a:t>WYSK question K.2</a:t>
            </a:r>
            <a:endParaRPr lang="en-US" sz="2800" dirty="0">
              <a:solidFill>
                <a:schemeClr val="accent1"/>
              </a:solidFill>
            </a:endParaRPr>
          </a:p>
          <a:p>
            <a:pPr>
              <a:buFont typeface="Wingdings" panose="05000000000000000000" pitchFamily="2" charset="2"/>
              <a:buChar char="§"/>
            </a:pPr>
            <a:endParaRPr lang="en-US" sz="2400" dirty="0">
              <a:solidFill>
                <a:schemeClr val="accent1"/>
              </a:solidFill>
            </a:endParaRPr>
          </a:p>
          <a:p>
            <a:pPr>
              <a:buFont typeface="Wingdings" panose="05000000000000000000" pitchFamily="2" charset="2"/>
              <a:buChar char="§"/>
            </a:pPr>
            <a:endParaRPr lang="en-US" sz="3200" dirty="0">
              <a:solidFill>
                <a:schemeClr val="accent1"/>
              </a:solidFill>
            </a:endParaRPr>
          </a:p>
          <a:p>
            <a:r>
              <a:rPr lang="en-US" sz="2800" b="1" dirty="0"/>
              <a:t> </a:t>
            </a:r>
            <a:endParaRPr lang="en-US" sz="2800" dirty="0"/>
          </a:p>
          <a:p>
            <a:endParaRPr lang="en-US" sz="2800" dirty="0"/>
          </a:p>
        </p:txBody>
      </p:sp>
    </p:spTree>
    <p:extLst>
      <p:ext uri="{BB962C8B-B14F-4D97-AF65-F5344CB8AC3E}">
        <p14:creationId xmlns:p14="http://schemas.microsoft.com/office/powerpoint/2010/main" val="34628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274320" y="0"/>
            <a:ext cx="11917680" cy="2225040"/>
          </a:xfrm>
        </p:spPr>
        <p:txBody>
          <a:bodyPr>
            <a:normAutofit fontScale="90000"/>
          </a:bodyPr>
          <a:lstStyle/>
          <a:p>
            <a:br>
              <a:rPr lang="en-US" sz="3600" b="1" dirty="0">
                <a:solidFill>
                  <a:schemeClr val="tx1"/>
                </a:solidFill>
              </a:rPr>
            </a:br>
            <a:br>
              <a:rPr lang="en-US" sz="3600" b="1" dirty="0">
                <a:solidFill>
                  <a:schemeClr val="tx1"/>
                </a:solidFill>
              </a:rPr>
            </a:br>
            <a:br>
              <a:rPr lang="en-US" sz="3600" b="1" dirty="0">
                <a:solidFill>
                  <a:schemeClr val="tx1"/>
                </a:solidFill>
              </a:rPr>
            </a:br>
            <a:r>
              <a:rPr lang="en-US" sz="4400" b="1" dirty="0">
                <a:solidFill>
                  <a:schemeClr val="tx1"/>
                </a:solidFill>
              </a:rPr>
              <a:t>ADA &amp; Offering Incentives for Employees to be Voluntarily Vaccinated </a:t>
            </a:r>
            <a:r>
              <a:rPr lang="en-US" sz="4400" b="1" i="1" dirty="0">
                <a:solidFill>
                  <a:schemeClr val="tx1"/>
                </a:solidFill>
              </a:rPr>
              <a:t>by Employer or Its Agent</a:t>
            </a:r>
            <a:r>
              <a:rPr lang="en-US" sz="4400" b="1" dirty="0">
                <a:solidFill>
                  <a:schemeClr val="tx1"/>
                </a:solidFill>
              </a:rPr>
              <a:t>/Potential Legal Uncertainty with This Approach</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182880" y="1727200"/>
            <a:ext cx="11917680" cy="4572000"/>
          </a:xfrm>
        </p:spPr>
        <p:txBody>
          <a:bodyPr>
            <a:noAutofit/>
          </a:bodyPr>
          <a:lstStyle/>
          <a:p>
            <a:pPr>
              <a:buFont typeface="Wingdings" panose="05000000000000000000" pitchFamily="2" charset="2"/>
              <a:buChar char="§"/>
            </a:pPr>
            <a:r>
              <a:rPr lang="en-US" sz="2800" dirty="0">
                <a:solidFill>
                  <a:schemeClr val="tx1"/>
                </a:solidFill>
              </a:rPr>
              <a:t> </a:t>
            </a:r>
            <a:r>
              <a:rPr lang="en-US" sz="3200" dirty="0">
                <a:solidFill>
                  <a:schemeClr val="tx1"/>
                </a:solidFill>
              </a:rPr>
              <a:t>Permissible as long as the </a:t>
            </a:r>
            <a:r>
              <a:rPr lang="en-US" sz="3200" b="1" i="1" dirty="0">
                <a:solidFill>
                  <a:schemeClr val="tx1"/>
                </a:solidFill>
              </a:rPr>
              <a:t>incentive is not so substantial as to be coercive</a:t>
            </a:r>
            <a:r>
              <a:rPr lang="en-US" sz="3200" dirty="0">
                <a:solidFill>
                  <a:schemeClr val="tx1"/>
                </a:solidFill>
              </a:rPr>
              <a:t>:</a:t>
            </a:r>
            <a:r>
              <a:rPr lang="en-US" sz="3600" dirty="0">
                <a:solidFill>
                  <a:schemeClr val="tx1"/>
                </a:solidFill>
              </a:rPr>
              <a:t> </a:t>
            </a:r>
            <a:r>
              <a:rPr lang="en-US" sz="2800" i="1" dirty="0">
                <a:solidFill>
                  <a:schemeClr val="accent1"/>
                </a:solidFill>
              </a:rPr>
              <a:t>WYSK question K.17</a:t>
            </a:r>
            <a:endParaRPr lang="en-US" sz="2800" dirty="0">
              <a:solidFill>
                <a:schemeClr val="tx1"/>
              </a:solidFill>
            </a:endParaRPr>
          </a:p>
          <a:p>
            <a:pPr>
              <a:buFont typeface="Wingdings" panose="05000000000000000000" pitchFamily="2" charset="2"/>
              <a:buChar char="§"/>
            </a:pPr>
            <a:r>
              <a:rPr lang="en-US" sz="3200" dirty="0">
                <a:solidFill>
                  <a:schemeClr val="tx1"/>
                </a:solidFill>
              </a:rPr>
              <a:t> ADA regulates the ability of employers to require employees to answer disability-related questions/can’t use incentives to coerce</a:t>
            </a:r>
          </a:p>
          <a:p>
            <a:pPr>
              <a:buFont typeface="Wingdings" panose="05000000000000000000" pitchFamily="2" charset="2"/>
              <a:buChar char="§"/>
            </a:pPr>
            <a:r>
              <a:rPr lang="en-US" sz="3200" dirty="0">
                <a:solidFill>
                  <a:schemeClr val="tx1"/>
                </a:solidFill>
              </a:rPr>
              <a:t> Certain pre-vaccination screening questions are disability-related questions</a:t>
            </a:r>
          </a:p>
          <a:p>
            <a:pPr lvl="1">
              <a:buFont typeface="Wingdings" panose="05000000000000000000" pitchFamily="2" charset="2"/>
              <a:buChar char="§"/>
            </a:pPr>
            <a:r>
              <a:rPr lang="en-US" sz="2800" dirty="0">
                <a:solidFill>
                  <a:schemeClr val="tx1"/>
                </a:solidFill>
              </a:rPr>
              <a:t>To avoid having to show the questions are “job-related and consistent with business necessity” requires employees </a:t>
            </a:r>
            <a:r>
              <a:rPr lang="en-US" sz="2800" b="1" i="1" dirty="0">
                <a:solidFill>
                  <a:schemeClr val="tx1"/>
                </a:solidFill>
              </a:rPr>
              <a:t>voluntarily</a:t>
            </a:r>
            <a:r>
              <a:rPr lang="en-US" sz="2800" dirty="0">
                <a:solidFill>
                  <a:schemeClr val="tx1"/>
                </a:solidFill>
              </a:rPr>
              <a:t> agree to answer questions and </a:t>
            </a:r>
            <a:r>
              <a:rPr lang="en-US" sz="2800" b="1" dirty="0">
                <a:solidFill>
                  <a:schemeClr val="tx1"/>
                </a:solidFill>
              </a:rPr>
              <a:t>to achieve voluntary participation means the incentive cannot be coercive</a:t>
            </a:r>
            <a:endParaRPr lang="en-US" sz="2800" b="1" i="1" dirty="0">
              <a:solidFill>
                <a:schemeClr val="accent1"/>
              </a:solidFill>
            </a:endParaRPr>
          </a:p>
          <a:p>
            <a:pPr>
              <a:buFont typeface="Wingdings" panose="05000000000000000000" pitchFamily="2" charset="2"/>
              <a:buChar char="§"/>
            </a:pPr>
            <a:endParaRPr lang="en-US" sz="2800" dirty="0">
              <a:solidFill>
                <a:schemeClr val="tx1">
                  <a:lumMod val="95000"/>
                  <a:lumOff val="5000"/>
                </a:schemeClr>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379951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a:xfrm>
            <a:off x="182880" y="243840"/>
            <a:ext cx="11917680" cy="1564640"/>
          </a:xfrm>
        </p:spPr>
        <p:txBody>
          <a:bodyPr>
            <a:normAutofit fontScale="90000"/>
          </a:bodyPr>
          <a:lstStyle/>
          <a:p>
            <a:r>
              <a:rPr lang="en-US" sz="4000" b="1" dirty="0">
                <a:solidFill>
                  <a:schemeClr val="tx1"/>
                </a:solidFill>
              </a:rPr>
              <a:t>ADA &amp; Offering Incentives to Employees To Provide Documentation of Voluntary Community Vaccination/Avoids Legal Uncertainty           </a:t>
            </a:r>
            <a:br>
              <a:rPr lang="en-US" b="1" dirty="0">
                <a:solidFill>
                  <a:schemeClr val="tx1"/>
                </a:solidFill>
              </a:rPr>
            </a:br>
            <a:r>
              <a:rPr lang="en-US" b="1" dirty="0"/>
              <a:t>  </a:t>
            </a:r>
            <a:endParaRPr lang="en-US" dirty="0"/>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182880" y="1737360"/>
            <a:ext cx="11917680" cy="4561840"/>
          </a:xfrm>
        </p:spPr>
        <p:txBody>
          <a:bodyPr>
            <a:noAutofit/>
          </a:bodyPr>
          <a:lstStyle/>
          <a:p>
            <a:pPr>
              <a:buFont typeface="Wingdings" panose="05000000000000000000" pitchFamily="2" charset="2"/>
              <a:buChar char="§"/>
            </a:pPr>
            <a:r>
              <a:rPr lang="en-US" sz="2800" dirty="0">
                <a:solidFill>
                  <a:schemeClr val="tx1"/>
                </a:solidFill>
              </a:rPr>
              <a:t>  Permissible because does not involve employer asking disability-related questions: </a:t>
            </a:r>
            <a:r>
              <a:rPr lang="en-US" sz="2400" i="1" dirty="0">
                <a:solidFill>
                  <a:schemeClr val="accent1"/>
                </a:solidFill>
              </a:rPr>
              <a:t>WYSK question K. 16</a:t>
            </a:r>
            <a:endParaRPr lang="en-US" sz="2800" dirty="0">
              <a:solidFill>
                <a:schemeClr val="tx1"/>
              </a:solidFill>
            </a:endParaRPr>
          </a:p>
          <a:p>
            <a:pPr lvl="1">
              <a:buFont typeface="Wingdings" panose="05000000000000000000" pitchFamily="2" charset="2"/>
              <a:buChar char="§"/>
            </a:pPr>
            <a:r>
              <a:rPr lang="en-US" sz="2600" dirty="0">
                <a:solidFill>
                  <a:schemeClr val="tx1"/>
                </a:solidFill>
              </a:rPr>
              <a:t>Independent Third Party Provides Vaccination: For example, personal physician, medical clinic, pharmacy, local public health or health department</a:t>
            </a:r>
          </a:p>
          <a:p>
            <a:pPr lvl="1">
              <a:buFont typeface="Wingdings" panose="05000000000000000000" pitchFamily="2" charset="2"/>
              <a:buChar char="§"/>
            </a:pPr>
            <a:r>
              <a:rPr lang="en-US" sz="2600" b="1" dirty="0">
                <a:solidFill>
                  <a:schemeClr val="tx1"/>
                </a:solidFill>
              </a:rPr>
              <a:t>Employer does not get access to the answers to the pre-vaccination screening questions: This is what makes the legal difference</a:t>
            </a:r>
          </a:p>
          <a:p>
            <a:pPr>
              <a:buFont typeface="Wingdings" panose="05000000000000000000" pitchFamily="2" charset="2"/>
              <a:buChar char="§"/>
            </a:pPr>
            <a:r>
              <a:rPr lang="en-US" sz="2800" dirty="0">
                <a:solidFill>
                  <a:schemeClr val="tx1"/>
                </a:solidFill>
              </a:rPr>
              <a:t>  Employer only asking for proof (or verbal confirmation) of vaccination which is not a disability-related question (See Slide 3)</a:t>
            </a:r>
          </a:p>
          <a:p>
            <a:pPr>
              <a:buFont typeface="Wingdings" panose="05000000000000000000" pitchFamily="2" charset="2"/>
              <a:buChar char="§"/>
            </a:pPr>
            <a:r>
              <a:rPr lang="en-US" sz="2800" dirty="0">
                <a:solidFill>
                  <a:schemeClr val="tx1"/>
                </a:solidFill>
              </a:rPr>
              <a:t> Since no disability-related information is requested, </a:t>
            </a:r>
            <a:r>
              <a:rPr lang="en-US" sz="2800" b="1" dirty="0">
                <a:solidFill>
                  <a:schemeClr val="tx1"/>
                </a:solidFill>
              </a:rPr>
              <a:t>incentive limitation (i.e., cannot be so substantial as to be coercive) does not apply in this situation</a:t>
            </a:r>
            <a:r>
              <a:rPr lang="en-US" sz="2800" dirty="0">
                <a:solidFill>
                  <a:schemeClr val="tx1"/>
                </a:solidFill>
              </a:rPr>
              <a:t>: </a:t>
            </a:r>
            <a:r>
              <a:rPr lang="en-US" sz="2400" i="1" dirty="0">
                <a:solidFill>
                  <a:schemeClr val="accent1"/>
                </a:solidFill>
              </a:rPr>
              <a:t>WYSK question K. 17</a:t>
            </a:r>
          </a:p>
          <a:p>
            <a:pPr marL="0" indent="0">
              <a:buNone/>
            </a:pPr>
            <a:endParaRPr lang="en-US" sz="2800" dirty="0">
              <a:solidFill>
                <a:schemeClr val="tx1">
                  <a:lumMod val="95000"/>
                  <a:lumOff val="5000"/>
                </a:schemeClr>
              </a:solidFill>
            </a:endParaRPr>
          </a:p>
          <a:p>
            <a:pPr marL="0" indent="0">
              <a:buNone/>
            </a:pPr>
            <a:endParaRPr lang="en-US" sz="2800" dirty="0">
              <a:solidFill>
                <a:schemeClr val="tx1">
                  <a:lumMod val="95000"/>
                  <a:lumOff val="5000"/>
                </a:schemeClr>
              </a:solidFill>
            </a:endParaRPr>
          </a:p>
          <a:p>
            <a:pPr marL="0" indent="0">
              <a:buNone/>
            </a:pPr>
            <a:endParaRPr lang="en-US" sz="2800" dirty="0">
              <a:solidFill>
                <a:schemeClr val="accent1"/>
              </a:solidFill>
            </a:endParaRPr>
          </a:p>
          <a:p>
            <a:endParaRPr lang="en-US" sz="3200" dirty="0"/>
          </a:p>
        </p:txBody>
      </p:sp>
    </p:spTree>
    <p:extLst>
      <p:ext uri="{BB962C8B-B14F-4D97-AF65-F5344CB8AC3E}">
        <p14:creationId xmlns:p14="http://schemas.microsoft.com/office/powerpoint/2010/main" val="125568078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01B9D81A04F442BF58B7A18AF308B4" ma:contentTypeVersion="11" ma:contentTypeDescription="Create a new document." ma:contentTypeScope="" ma:versionID="19b3a0c4ced28d9316bf82e3b2433e5a">
  <xsd:schema xmlns:xsd="http://www.w3.org/2001/XMLSchema" xmlns:xs="http://www.w3.org/2001/XMLSchema" xmlns:p="http://schemas.microsoft.com/office/2006/metadata/properties" xmlns:ns3="a187a16a-a5ab-4ebf-8898-5145dda9afa2" xmlns:ns4="a69ea877-fc79-4fd1-ac07-aa7fd4cac6c9" targetNamespace="http://schemas.microsoft.com/office/2006/metadata/properties" ma:root="true" ma:fieldsID="822f24aaf31bea086d5f9c84def76262" ns3:_="" ns4:_="">
    <xsd:import namespace="a187a16a-a5ab-4ebf-8898-5145dda9afa2"/>
    <xsd:import namespace="a69ea877-fc79-4fd1-ac07-aa7fd4cac6c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87a16a-a5ab-4ebf-8898-5145dda9af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9ea877-fc79-4fd1-ac07-aa7fd4cac6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499BCD-C80F-407A-A7D9-F690BD479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87a16a-a5ab-4ebf-8898-5145dda9afa2"/>
    <ds:schemaRef ds:uri="a69ea877-fc79-4fd1-ac07-aa7fd4cac6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2E3CA8-9095-48D5-BE30-9757963ACC12}">
  <ds:schemaRefs>
    <ds:schemaRef ds:uri="http://purl.org/dc/elements/1.1/"/>
    <ds:schemaRef ds:uri="http://schemas.microsoft.com/office/2006/metadata/properties"/>
    <ds:schemaRef ds:uri="http://purl.org/dc/terms/"/>
    <ds:schemaRef ds:uri="a69ea877-fc79-4fd1-ac07-aa7fd4cac6c9"/>
    <ds:schemaRef ds:uri="http://schemas.microsoft.com/office/2006/documentManagement/types"/>
    <ds:schemaRef ds:uri="http://schemas.openxmlformats.org/package/2006/metadata/core-properties"/>
    <ds:schemaRef ds:uri="http://schemas.microsoft.com/office/infopath/2007/PartnerControls"/>
    <ds:schemaRef ds:uri="a187a16a-a5ab-4ebf-8898-5145dda9afa2"/>
    <ds:schemaRef ds:uri="http://www.w3.org/XML/1998/namespace"/>
    <ds:schemaRef ds:uri="http://purl.org/dc/dcmitype/"/>
  </ds:schemaRefs>
</ds:datastoreItem>
</file>

<file path=customXml/itemProps3.xml><?xml version="1.0" encoding="utf-8"?>
<ds:datastoreItem xmlns:ds="http://schemas.openxmlformats.org/officeDocument/2006/customXml" ds:itemID="{94A94ED4-336A-4839-AA52-D19166DA3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4600</TotalTime>
  <Words>1328</Words>
  <Application>Microsoft Macintosh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Wingdings</vt:lpstr>
      <vt:lpstr>Retrospect</vt:lpstr>
      <vt:lpstr>             U.S. Equal Employment Opportunity Commission Sharon Rennert, Senior Attorney Advisor, Office of Legal Counsel ADA/GINA Division Sharon.Rennert@eeoc.gov      </vt:lpstr>
      <vt:lpstr>EEOC and Other Resources</vt:lpstr>
      <vt:lpstr>May Employers Ask Under the ADA if Employees are Fully Vaccinated?</vt:lpstr>
      <vt:lpstr>ADA and COVID-19 Vaccinations                </vt:lpstr>
      <vt:lpstr>ADA Reasonable Accommodation and COVID-19 Vaccinations                </vt:lpstr>
      <vt:lpstr>Religious Accommodation and COVID-19 Vaccinations               </vt:lpstr>
      <vt:lpstr>Pregnancy and Mandatory Vaccination </vt:lpstr>
      <vt:lpstr>   ADA &amp; Offering Incentives for Employees to be Voluntarily Vaccinated by Employer or Its Agent/Potential Legal Uncertainty with This Approach   </vt:lpstr>
      <vt:lpstr>ADA &amp; Offering Incentives to Employees To Provide Documentation of Voluntary Community Vaccination/Avoids Legal Uncertainty              </vt:lpstr>
      <vt:lpstr>GINA and Vaccinations/Issue is Whether Employer Is Seeking Genetic Information (in this case, family medical history): No GINA Problems in These Scenarios         </vt:lpstr>
      <vt:lpstr>GINA and Vaccinations/ Issue is Whether Employer Is Seeking Genetic Information (in this case, family medical history): GINA Problem         </vt:lpstr>
      <vt:lpstr>Other Vaccination Issues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EEOC Webinar – June 2020</dc:title>
  <dc:creator>CATHERINE ARCHAMBEAULT</dc:creator>
  <cp:lastModifiedBy>Johnson, Arin</cp:lastModifiedBy>
  <cp:revision>14</cp:revision>
  <dcterms:created xsi:type="dcterms:W3CDTF">2020-06-18T13:46:30Z</dcterms:created>
  <dcterms:modified xsi:type="dcterms:W3CDTF">2021-09-10T19:00:27Z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0x0101000B01B9D81A04F442BF58B7A18AF308B4</vt:lpwstr>
  </property>
</Properties>
</file>